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70" r:id="rId13"/>
    <p:sldId id="268" r:id="rId14"/>
    <p:sldId id="271" r:id="rId15"/>
    <p:sldId id="272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2" r:id="rId33"/>
    <p:sldId id="293" r:id="rId34"/>
    <p:sldId id="294" r:id="rId35"/>
    <p:sldId id="295" r:id="rId36"/>
    <p:sldId id="296" r:id="rId37"/>
    <p:sldId id="298" r:id="rId38"/>
    <p:sldId id="299" r:id="rId39"/>
    <p:sldId id="300" r:id="rId40"/>
    <p:sldId id="301" r:id="rId41"/>
    <p:sldId id="302" r:id="rId42"/>
    <p:sldId id="303" r:id="rId43"/>
    <p:sldId id="304" r:id="rId44"/>
    <p:sldId id="305" r:id="rId45"/>
    <p:sldId id="306" r:id="rId46"/>
    <p:sldId id="307" r:id="rId47"/>
    <p:sldId id="308" r:id="rId48"/>
    <p:sldId id="269" r:id="rId49"/>
    <p:sldId id="309" r:id="rId50"/>
    <p:sldId id="310" r:id="rId51"/>
    <p:sldId id="311" r:id="rId52"/>
    <p:sldId id="273" r:id="rId53"/>
    <p:sldId id="274" r:id="rId54"/>
    <p:sldId id="312" r:id="rId55"/>
    <p:sldId id="313" r:id="rId56"/>
    <p:sldId id="314" r:id="rId57"/>
    <p:sldId id="315" r:id="rId58"/>
    <p:sldId id="316" r:id="rId59"/>
    <p:sldId id="317" r:id="rId60"/>
    <p:sldId id="318" r:id="rId61"/>
    <p:sldId id="320" r:id="rId62"/>
    <p:sldId id="321" r:id="rId63"/>
    <p:sldId id="322" r:id="rId64"/>
    <p:sldId id="323" r:id="rId65"/>
    <p:sldId id="324" r:id="rId66"/>
    <p:sldId id="325" r:id="rId67"/>
    <p:sldId id="326" r:id="rId68"/>
    <p:sldId id="327" r:id="rId69"/>
    <p:sldId id="328" r:id="rId70"/>
    <p:sldId id="291" r:id="rId71"/>
    <p:sldId id="329" r:id="rId72"/>
    <p:sldId id="330" r:id="rId73"/>
    <p:sldId id="331" r:id="rId74"/>
    <p:sldId id="332" r:id="rId75"/>
    <p:sldId id="333" r:id="rId76"/>
    <p:sldId id="334" r:id="rId77"/>
    <p:sldId id="335" r:id="rId78"/>
    <p:sldId id="336" r:id="rId79"/>
    <p:sldId id="337" r:id="rId80"/>
    <p:sldId id="338" r:id="rId8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혁상 정" initials="혁정" lastIdx="1" clrIdx="0">
    <p:extLst>
      <p:ext uri="{19B8F6BF-5375-455C-9EA6-DF929625EA0E}">
        <p15:presenceInfo xmlns:p15="http://schemas.microsoft.com/office/powerpoint/2012/main" userId="c8b0e36ff1b3e338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4BEBA"/>
    <a:srgbClr val="CD7EA6"/>
    <a:srgbClr val="F5AB63"/>
    <a:srgbClr val="8F9BCE"/>
    <a:srgbClr val="E2E4E6"/>
    <a:srgbClr val="E69F4D"/>
    <a:srgbClr val="85C578"/>
    <a:srgbClr val="775239"/>
    <a:srgbClr val="9E8473"/>
    <a:srgbClr val="A68E7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493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272" y="10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viewProps" Target="viewProp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61" Type="http://schemas.openxmlformats.org/officeDocument/2006/relationships/slide" Target="slides/slide60.xml"/><Relationship Id="rId82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9A1F38C-3593-4724-82CD-0DB05D7742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2A8455B0-5A34-4D9E-BA51-C5D101AE3C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1AE4353-AF65-42D9-BCE1-7B78A736C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5042C-9DFD-4D98-9CDD-D973FDDB8295}" type="datetimeFigureOut">
              <a:rPr lang="ko-KR" altLang="en-US" smtClean="0"/>
              <a:t>2020-07-28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FFE0CE7-C649-43E9-8786-CFF123F7CD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534FA9C-0C7F-4C01-A464-E1FE92D06A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852CC-20B2-48E6-ADB8-97C9837044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37919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4B04929-0C61-46AC-AEAF-106090B84C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3DF4C95-D089-4BB2-B463-A4CE1F4DBE6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8477D4D-8217-4B6D-AE87-A028310D78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5042C-9DFD-4D98-9CDD-D973FDDB8295}" type="datetimeFigureOut">
              <a:rPr lang="ko-KR" altLang="en-US" smtClean="0"/>
              <a:t>2020-07-28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0CE002D-EC94-4128-93AE-FDF7526AF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D0EDF46-AAF7-41A7-8848-F3BD1FD8CC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852CC-20B2-48E6-ADB8-97C9837044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40112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B057718-ACE0-4D0A-B8FF-1687EEBB01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441A8F6-D9A4-4EEE-8E4B-01E2589D09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495CF98-1FE0-44AA-8118-06268C7D7F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5042C-9DFD-4D98-9CDD-D973FDDB8295}" type="datetimeFigureOut">
              <a:rPr lang="ko-KR" altLang="en-US" smtClean="0"/>
              <a:t>2020-07-28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9C0C4E0-26D7-444B-BA08-CF62AC8761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7D5D677-EDC2-41EE-B5EE-94811CF38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852CC-20B2-48E6-ADB8-97C9837044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7765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E45253C-8A04-406D-8701-ABA179404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0D6B294-586C-4A6F-B887-55E12F8381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6968373-78D7-49C0-9637-9D0C9A23666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C090641-E6D0-47AF-8634-8AD8F01EB1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5042C-9DFD-4D98-9CDD-D973FDDB8295}" type="datetimeFigureOut">
              <a:rPr lang="ko-KR" altLang="en-US" smtClean="0"/>
              <a:t>2020-07-28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BC084C3-D754-4850-9A3A-6169B282AE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BB12930-4BA2-4EE5-AF63-7817ECABB3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852CC-20B2-48E6-ADB8-97C9837044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67203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242CDF-9D9F-4446-AEA3-7DF61FB407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369F7E4-3318-4C73-B805-959D2BC535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BBA36F5E-B456-402D-AA58-DBD09D048C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00312279-1DF4-47F4-B1D3-B6E2C33769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A1EE05D2-8C86-4766-AE7A-083F10E2A72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4E7DFAD7-7B43-4302-B6D9-61A3D6BC07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5042C-9DFD-4D98-9CDD-D973FDDB8295}" type="datetimeFigureOut">
              <a:rPr lang="ko-KR" altLang="en-US" smtClean="0"/>
              <a:t>2020-07-28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3D4CC8E1-EBFA-4E6D-8B8E-2AE2CFBB8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3EEFE2D2-22AD-4E68-B6BB-57CF88C19A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852CC-20B2-48E6-ADB8-97C9837044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2209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7017B6E-A1A7-47B2-AD35-669AA7EDE1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15B478F7-A4BD-468D-819F-AF1D1467F7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5042C-9DFD-4D98-9CDD-D973FDDB8295}" type="datetimeFigureOut">
              <a:rPr lang="ko-KR" altLang="en-US" smtClean="0"/>
              <a:t>2020-07-28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F91FE5AD-0E4D-4291-9CE4-F6411E7697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D8DA8FA2-3BB3-42DA-9489-4EAE5934E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852CC-20B2-48E6-ADB8-97C9837044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7352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C61460FC-90D8-4B72-91D5-F66BCC0E64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5042C-9DFD-4D98-9CDD-D973FDDB8295}" type="datetimeFigureOut">
              <a:rPr lang="ko-KR" altLang="en-US" smtClean="0"/>
              <a:t>2020-07-28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E19F69D6-8F36-46AD-A5B6-651217F769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EBF876B-0E14-404C-9D1B-817B44919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852CC-20B2-48E6-ADB8-97C9837044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71984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E82BFD2-757F-43D9-9FF9-D878ABD611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9909677-FBC4-4941-8BE6-AE801A3056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97E6780-4A30-4970-8258-04702C2EEFB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F180B031-0C5D-4D5A-90ED-0763E7851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5042C-9DFD-4D98-9CDD-D973FDDB8295}" type="datetimeFigureOut">
              <a:rPr lang="ko-KR" altLang="en-US" smtClean="0"/>
              <a:t>2020-07-28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50F5A49-97D9-4D28-BC41-94642394A8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5307B97-03E3-47F7-9955-7A1B8A0D9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852CC-20B2-48E6-ADB8-97C9837044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8812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294BDCB-9E55-4816-81F7-ACA9F1A5E5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E1EDB8B1-5ED7-4641-9B3B-0C1E264416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1B5A0474-95C0-4999-B2E8-6CCD2382D2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08A8ACD-97A6-4B54-96FB-D27BF751B8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5042C-9DFD-4D98-9CDD-D973FDDB8295}" type="datetimeFigureOut">
              <a:rPr lang="ko-KR" altLang="en-US" smtClean="0"/>
              <a:t>2020-07-28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5BEFD8E-CDBB-4AEF-BDC8-B7FF92FDC8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6E8CC3A-10AD-4B12-963A-1C1E14ED1B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852CC-20B2-48E6-ADB8-97C9837044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705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FC84BA4-C797-4CCF-8ED6-5D0F3991B6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66F3D1C3-F9DB-41B2-9143-1A6C1527F1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35D1914-CDA7-4484-B054-0DE473DFD2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5042C-9DFD-4D98-9CDD-D973FDDB8295}" type="datetimeFigureOut">
              <a:rPr lang="ko-KR" altLang="en-US" smtClean="0"/>
              <a:t>2020-07-28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A2DF0C2-C890-4764-A8F3-143CAE5846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A35414E-0B6F-4220-8C50-674627310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852CC-20B2-48E6-ADB8-97C9837044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86133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6E90FDE0-884D-43C5-AC3C-D093661B24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747BB5C1-D2A7-4FA1-91D0-EDF90319B3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71A6931-7BC6-4C06-98B5-018A58192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25042C-9DFD-4D98-9CDD-D973FDDB8295}" type="datetimeFigureOut">
              <a:rPr lang="ko-KR" altLang="en-US" smtClean="0"/>
              <a:t>2020-07-28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93F83AB-9C0B-4B5F-AFCA-4EBEA99EFD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6F6B9F0-E6A9-4771-B227-9BE629E294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A852CC-20B2-48E6-ADB8-97C98370442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12285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BA8C6069-F92B-45AD-B70C-3C78F2A384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0628C21-D4B7-4087-9FE3-3BE79FA1CF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6E093AB-C480-4D7E-B896-44C075C3A2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경기천년바탕 Regular" panose="02020503020101020101" pitchFamily="18" charset="-127"/>
                <a:ea typeface="경기천년바탕 Regular" panose="02020503020101020101" pitchFamily="18" charset="-127"/>
              </a:defRPr>
            </a:lvl1pPr>
          </a:lstStyle>
          <a:p>
            <a:fld id="{CB25042C-9DFD-4D98-9CDD-D973FDDB8295}" type="datetimeFigureOut">
              <a:rPr lang="ko-KR" altLang="en-US" smtClean="0"/>
              <a:pPr/>
              <a:t>2020-07-28</a:t>
            </a:fld>
            <a:endParaRPr lang="ko-KR" altLang="en-US" dirty="0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01E83BC-7B65-4FD2-9FE7-6A238A1E20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경기천년바탕 Regular" panose="02020503020101020101" pitchFamily="18" charset="-127"/>
                <a:ea typeface="경기천년바탕 Regular" panose="02020503020101020101" pitchFamily="18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A39ECC6-B5EC-4F12-A84B-E538CD4670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경기천년바탕 Regular" panose="02020503020101020101" pitchFamily="18" charset="-127"/>
                <a:ea typeface="경기천년바탕 Regular" panose="02020503020101020101" pitchFamily="18" charset="-127"/>
              </a:defRPr>
            </a:lvl1pPr>
          </a:lstStyle>
          <a:p>
            <a:fld id="{0BA852CC-20B2-48E6-ADB8-97C983704424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86604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경기천년바탕 Regular" panose="02020503020101020101" pitchFamily="18" charset="-127"/>
          <a:ea typeface="경기천년바탕 Regular" panose="02020503020101020101" pitchFamily="18" charset="-127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경기천년바탕 Regular" panose="02020503020101020101" pitchFamily="18" charset="-127"/>
          <a:ea typeface="경기천년바탕 Regular" panose="02020503020101020101" pitchFamily="18" charset="-127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경기천년바탕 Regular" panose="02020503020101020101" pitchFamily="18" charset="-127"/>
          <a:ea typeface="경기천년바탕 Regular" panose="02020503020101020101" pitchFamily="18" charset="-127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경기천년바탕 Regular" panose="02020503020101020101" pitchFamily="18" charset="-127"/>
          <a:ea typeface="경기천년바탕 Regular" panose="02020503020101020101" pitchFamily="18" charset="-127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경기천년바탕 Regular" panose="02020503020101020101" pitchFamily="18" charset="-127"/>
          <a:ea typeface="경기천년바탕 Regular" panose="02020503020101020101" pitchFamily="18" charset="-127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경기천년바탕 Regular" panose="02020503020101020101" pitchFamily="18" charset="-127"/>
          <a:ea typeface="경기천년바탕 Regular" panose="02020503020101020101" pitchFamily="18" charset="-127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9.svg"/><Relationship Id="rId7" Type="http://schemas.openxmlformats.org/officeDocument/2006/relationships/image" Target="../media/image13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11.svg"/><Relationship Id="rId10" Type="http://schemas.openxmlformats.org/officeDocument/2006/relationships/image" Target="../media/image11.png"/><Relationship Id="rId4" Type="http://schemas.openxmlformats.org/officeDocument/2006/relationships/image" Target="../media/image8.png"/><Relationship Id="rId9" Type="http://schemas.openxmlformats.org/officeDocument/2006/relationships/image" Target="../media/image15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sv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sv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svg"/><Relationship Id="rId13" Type="http://schemas.openxmlformats.org/officeDocument/2006/relationships/image" Target="../media/image23.png"/><Relationship Id="rId18" Type="http://schemas.openxmlformats.org/officeDocument/2006/relationships/image" Target="../media/image39.svg"/><Relationship Id="rId3" Type="http://schemas.openxmlformats.org/officeDocument/2006/relationships/image" Target="../media/image18.png"/><Relationship Id="rId7" Type="http://schemas.openxmlformats.org/officeDocument/2006/relationships/image" Target="../media/image20.png"/><Relationship Id="rId12" Type="http://schemas.openxmlformats.org/officeDocument/2006/relationships/image" Target="../media/image33.svg"/><Relationship Id="rId17" Type="http://schemas.openxmlformats.org/officeDocument/2006/relationships/image" Target="../media/image25.png"/><Relationship Id="rId2" Type="http://schemas.openxmlformats.org/officeDocument/2006/relationships/image" Target="../media/image11.png"/><Relationship Id="rId16" Type="http://schemas.openxmlformats.org/officeDocument/2006/relationships/image" Target="../media/image37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svg"/><Relationship Id="rId11" Type="http://schemas.openxmlformats.org/officeDocument/2006/relationships/image" Target="../media/image22.png"/><Relationship Id="rId5" Type="http://schemas.openxmlformats.org/officeDocument/2006/relationships/image" Target="../media/image19.png"/><Relationship Id="rId15" Type="http://schemas.openxmlformats.org/officeDocument/2006/relationships/image" Target="../media/image24.png"/><Relationship Id="rId10" Type="http://schemas.openxmlformats.org/officeDocument/2006/relationships/image" Target="../media/image31.svg"/><Relationship Id="rId4" Type="http://schemas.openxmlformats.org/officeDocument/2006/relationships/image" Target="../media/image25.svg"/><Relationship Id="rId9" Type="http://schemas.openxmlformats.org/officeDocument/2006/relationships/image" Target="../media/image21.png"/><Relationship Id="rId14" Type="http://schemas.openxmlformats.org/officeDocument/2006/relationships/image" Target="../media/image35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9.png"/><Relationship Id="rId4" Type="http://schemas.openxmlformats.org/officeDocument/2006/relationships/image" Target="../media/image43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sv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sv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sv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52.svg"/><Relationship Id="rId7" Type="http://schemas.openxmlformats.org/officeDocument/2006/relationships/image" Target="../media/image56.svg"/><Relationship Id="rId12" Type="http://schemas.openxmlformats.org/officeDocument/2006/relationships/image" Target="../media/image32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11" Type="http://schemas.openxmlformats.org/officeDocument/2006/relationships/image" Target="../media/image60.svg"/><Relationship Id="rId5" Type="http://schemas.openxmlformats.org/officeDocument/2006/relationships/image" Target="../media/image54.svg"/><Relationship Id="rId10" Type="http://schemas.openxmlformats.org/officeDocument/2006/relationships/image" Target="../media/image38.png"/><Relationship Id="rId4" Type="http://schemas.openxmlformats.org/officeDocument/2006/relationships/image" Target="../media/image35.png"/><Relationship Id="rId9" Type="http://schemas.openxmlformats.org/officeDocument/2006/relationships/image" Target="../media/image58.sv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62.svg"/><Relationship Id="rId7" Type="http://schemas.openxmlformats.org/officeDocument/2006/relationships/image" Target="../media/image66.svg"/><Relationship Id="rId12" Type="http://schemas.openxmlformats.org/officeDocument/2006/relationships/image" Target="../media/image32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11" Type="http://schemas.openxmlformats.org/officeDocument/2006/relationships/image" Target="../media/image70.svg"/><Relationship Id="rId5" Type="http://schemas.openxmlformats.org/officeDocument/2006/relationships/image" Target="../media/image64.svg"/><Relationship Id="rId10" Type="http://schemas.openxmlformats.org/officeDocument/2006/relationships/image" Target="../media/image43.png"/><Relationship Id="rId4" Type="http://schemas.openxmlformats.org/officeDocument/2006/relationships/image" Target="../media/image40.png"/><Relationship Id="rId9" Type="http://schemas.openxmlformats.org/officeDocument/2006/relationships/image" Target="../media/image68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sv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sv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sv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54.png"/><Relationship Id="rId4" Type="http://schemas.openxmlformats.org/officeDocument/2006/relationships/image" Target="../media/image5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png"/><Relationship Id="rId4" Type="http://schemas.openxmlformats.org/officeDocument/2006/relationships/image" Target="../media/image85.sv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sv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sv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sv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93.svg"/><Relationship Id="rId7" Type="http://schemas.openxmlformats.org/officeDocument/2006/relationships/image" Target="../media/image97.sv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1.png"/><Relationship Id="rId5" Type="http://schemas.openxmlformats.org/officeDocument/2006/relationships/image" Target="../media/image95.svg"/><Relationship Id="rId4" Type="http://schemas.openxmlformats.org/officeDocument/2006/relationships/image" Target="../media/image6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1.png"/><Relationship Id="rId4" Type="http://schemas.openxmlformats.org/officeDocument/2006/relationships/image" Target="../media/image1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sv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sv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sv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8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image" Target="../media/image119.svg"/><Relationship Id="rId3" Type="http://schemas.openxmlformats.org/officeDocument/2006/relationships/image" Target="../media/image109.svg"/><Relationship Id="rId7" Type="http://schemas.openxmlformats.org/officeDocument/2006/relationships/image" Target="../media/image113.svg"/><Relationship Id="rId12" Type="http://schemas.openxmlformats.org/officeDocument/2006/relationships/image" Target="../media/image74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1.png"/><Relationship Id="rId11" Type="http://schemas.openxmlformats.org/officeDocument/2006/relationships/image" Target="../media/image117.svg"/><Relationship Id="rId5" Type="http://schemas.openxmlformats.org/officeDocument/2006/relationships/image" Target="../media/image111.svg"/><Relationship Id="rId10" Type="http://schemas.openxmlformats.org/officeDocument/2006/relationships/image" Target="../media/image73.png"/><Relationship Id="rId4" Type="http://schemas.openxmlformats.org/officeDocument/2006/relationships/image" Target="../media/image70.png"/><Relationship Id="rId9" Type="http://schemas.openxmlformats.org/officeDocument/2006/relationships/image" Target="../media/image115.svg"/><Relationship Id="rId14" Type="http://schemas.openxmlformats.org/officeDocument/2006/relationships/image" Target="../media/image7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sv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sv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sv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sv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sv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sv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sv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5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6.sv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8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sv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5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88.png"/><Relationship Id="rId4" Type="http://schemas.openxmlformats.org/officeDocument/2006/relationships/image" Target="../media/image87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7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3.sv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9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7.sv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7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9.png"/><Relationship Id="rId4" Type="http://schemas.openxmlformats.org/officeDocument/2006/relationships/image" Target="../media/image169.sv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1.svg"/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9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png"/><Relationship Id="rId3" Type="http://schemas.openxmlformats.org/officeDocument/2006/relationships/image" Target="../media/image174.svg"/><Relationship Id="rId7" Type="http://schemas.openxmlformats.org/officeDocument/2006/relationships/image" Target="../media/image178.sv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8.png"/><Relationship Id="rId5" Type="http://schemas.openxmlformats.org/officeDocument/2006/relationships/image" Target="../media/image176.svg"/><Relationship Id="rId4" Type="http://schemas.openxmlformats.org/officeDocument/2006/relationships/image" Target="../media/image117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png"/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pn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png"/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png"/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123.png"/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9.png"/><Relationship Id="rId5" Type="http://schemas.openxmlformats.org/officeDocument/2006/relationships/image" Target="../media/image128.png"/><Relationship Id="rId4" Type="http://schemas.openxmlformats.org/officeDocument/2006/relationships/image" Target="../media/image127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png"/><Relationship Id="rId2" Type="http://schemas.openxmlformats.org/officeDocument/2006/relationships/image" Target="../media/image131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FF87A5D4-8FA7-4730-9B4A-7D2E22348CC5}"/>
              </a:ext>
            </a:extLst>
          </p:cNvPr>
          <p:cNvSpPr/>
          <p:nvPr/>
        </p:nvSpPr>
        <p:spPr>
          <a:xfrm>
            <a:off x="0" y="-23465"/>
            <a:ext cx="12192000" cy="6858000"/>
          </a:xfrm>
          <a:prstGeom prst="rect">
            <a:avLst/>
          </a:prstGeom>
          <a:solidFill>
            <a:srgbClr val="FCFA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569ADFC5-DE77-486E-873E-E4C34B6F711F}"/>
              </a:ext>
            </a:extLst>
          </p:cNvPr>
          <p:cNvSpPr/>
          <p:nvPr/>
        </p:nvSpPr>
        <p:spPr>
          <a:xfrm>
            <a:off x="469238" y="1705073"/>
            <a:ext cx="6195778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3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첫 노동을 준비하는 </a:t>
            </a:r>
            <a:endParaRPr lang="en-US" altLang="ko-KR" sz="3000" dirty="0"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 algn="ctr"/>
            <a:r>
              <a:rPr lang="ko-KR" altLang="en-US" sz="4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청소년을 위한 노동법</a:t>
            </a:r>
            <a:endParaRPr lang="en-US" altLang="ko-KR" sz="4800" dirty="0">
              <a:solidFill>
                <a:schemeClr val="tx1">
                  <a:lumMod val="75000"/>
                  <a:lumOff val="25000"/>
                </a:schemeClr>
              </a:solidFill>
              <a:latin typeface="경기천년제목 Bold" panose="02020803020101020101" pitchFamily="18" charset="-127"/>
              <a:ea typeface="경기천년제목 Bold" panose="02020803020101020101" pitchFamily="18" charset="-127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63E45F9F-FEF3-44FD-9453-E1D81111B4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432" y="4798662"/>
            <a:ext cx="1714500" cy="495300"/>
          </a:xfrm>
          <a:prstGeom prst="rect">
            <a:avLst/>
          </a:prstGeom>
        </p:spPr>
      </p:pic>
      <p:sp>
        <p:nvSpPr>
          <p:cNvPr id="13" name="사각형: 둥근 모서리 12">
            <a:extLst>
              <a:ext uri="{FF2B5EF4-FFF2-40B4-BE49-F238E27FC236}">
                <a16:creationId xmlns:a16="http://schemas.microsoft.com/office/drawing/2014/main" id="{D42F6AA5-BCAF-4D92-B220-FD9971AF5581}"/>
              </a:ext>
            </a:extLst>
          </p:cNvPr>
          <p:cNvSpPr/>
          <p:nvPr/>
        </p:nvSpPr>
        <p:spPr>
          <a:xfrm>
            <a:off x="953362" y="3056225"/>
            <a:ext cx="5201920" cy="400110"/>
          </a:xfrm>
          <a:prstGeom prst="roundRect">
            <a:avLst>
              <a:gd name="adj" fmla="val 50000"/>
            </a:avLst>
          </a:prstGeom>
          <a:solidFill>
            <a:srgbClr val="E8E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B86AD455-423D-41EC-89F7-0854A43141E9}"/>
              </a:ext>
            </a:extLst>
          </p:cNvPr>
          <p:cNvSpPr/>
          <p:nvPr/>
        </p:nvSpPr>
        <p:spPr>
          <a:xfrm>
            <a:off x="1048014" y="3062551"/>
            <a:ext cx="50144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바탕 Regular" panose="02020503020101020101" pitchFamily="18" charset="-127"/>
                <a:ea typeface="경기천년바탕 Regular" panose="02020503020101020101" pitchFamily="18" charset="-127"/>
              </a:rPr>
              <a:t>청소년의 소중한 권리를 지켜주세요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바탕 Regular" panose="02020503020101020101" pitchFamily="18" charset="-127"/>
                <a:ea typeface="경기천년바탕 Regular" panose="02020503020101020101" pitchFamily="18" charset="-127"/>
              </a:rPr>
              <a:t>!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A0EF63DF-F940-4C61-A4EB-8C0BABF21B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7973" y="1688867"/>
            <a:ext cx="4765148" cy="38082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99791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6CAD641D-C3F4-4150-B444-9A16020F8C93}"/>
              </a:ext>
            </a:extLst>
          </p:cNvPr>
          <p:cNvSpPr/>
          <p:nvPr/>
        </p:nvSpPr>
        <p:spPr>
          <a:xfrm>
            <a:off x="-1" y="0"/>
            <a:ext cx="12191999" cy="6857998"/>
          </a:xfrm>
          <a:prstGeom prst="rect">
            <a:avLst/>
          </a:prstGeom>
          <a:solidFill>
            <a:srgbClr val="85C578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B809F3C6-AC3C-4796-B0DD-457F628E84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286" y="536257"/>
            <a:ext cx="4523936" cy="3244896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241AE0EF-70BB-45B4-84BA-DEC7F1669C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3524" y="3982228"/>
            <a:ext cx="3329451" cy="2151397"/>
          </a:xfrm>
          <a:prstGeom prst="rect">
            <a:avLst/>
          </a:prstGeom>
        </p:spPr>
      </p:pic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7E7EF0CB-4E04-46A3-AD55-A6B34454E897}"/>
              </a:ext>
            </a:extLst>
          </p:cNvPr>
          <p:cNvCxnSpPr>
            <a:cxnSpLocks/>
          </p:cNvCxnSpPr>
          <p:nvPr/>
        </p:nvCxnSpPr>
        <p:spPr>
          <a:xfrm flipV="1">
            <a:off x="6513720" y="1"/>
            <a:ext cx="0" cy="6857999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CE02C49A-594F-468F-ACCF-2F03F14A41A0}"/>
              </a:ext>
            </a:extLst>
          </p:cNvPr>
          <p:cNvSpPr/>
          <p:nvPr/>
        </p:nvSpPr>
        <p:spPr>
          <a:xfrm>
            <a:off x="6912168" y="1964088"/>
            <a:ext cx="4826252" cy="25483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28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일할 수 있는 나이</a:t>
            </a:r>
            <a:endParaRPr lang="en-US" altLang="ko-KR" sz="28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8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일하기 위해 필요한 서류</a:t>
            </a:r>
            <a:endParaRPr lang="en-US" altLang="ko-KR" sz="28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8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일할 수 없는 곳</a:t>
            </a:r>
            <a:endParaRPr lang="en-US" altLang="ko-KR" sz="28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grpSp>
        <p:nvGrpSpPr>
          <p:cNvPr id="31" name="그룹 30">
            <a:extLst>
              <a:ext uri="{FF2B5EF4-FFF2-40B4-BE49-F238E27FC236}">
                <a16:creationId xmlns:a16="http://schemas.microsoft.com/office/drawing/2014/main" id="{8CC918F3-12EE-4A6C-BEC9-BA501B061CBF}"/>
              </a:ext>
            </a:extLst>
          </p:cNvPr>
          <p:cNvGrpSpPr/>
          <p:nvPr/>
        </p:nvGrpSpPr>
        <p:grpSpPr>
          <a:xfrm>
            <a:off x="6301965" y="2201846"/>
            <a:ext cx="486076" cy="581698"/>
            <a:chOff x="5889346" y="3215497"/>
            <a:chExt cx="486076" cy="581698"/>
          </a:xfrm>
        </p:grpSpPr>
        <p:sp>
          <p:nvSpPr>
            <p:cNvPr id="27" name="타원 26">
              <a:extLst>
                <a:ext uri="{FF2B5EF4-FFF2-40B4-BE49-F238E27FC236}">
                  <a16:creationId xmlns:a16="http://schemas.microsoft.com/office/drawing/2014/main" id="{9155274A-4BC3-41B3-B48C-29DD33A95A9D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28" name="직사각형 27">
              <a:extLst>
                <a:ext uri="{FF2B5EF4-FFF2-40B4-BE49-F238E27FC236}">
                  <a16:creationId xmlns:a16="http://schemas.microsoft.com/office/drawing/2014/main" id="{8319A9A5-3CC9-485A-A9C0-C09903F6B3D1}"/>
                </a:ext>
              </a:extLst>
            </p:cNvPr>
            <p:cNvSpPr/>
            <p:nvPr/>
          </p:nvSpPr>
          <p:spPr>
            <a:xfrm>
              <a:off x="5896785" y="3215497"/>
              <a:ext cx="478637" cy="5816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2400" dirty="0">
                  <a:solidFill>
                    <a:srgbClr val="85C578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2400" dirty="0">
                <a:solidFill>
                  <a:srgbClr val="85C578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7ACE8E94-D108-4B25-AAA6-FE337A22213A}"/>
              </a:ext>
            </a:extLst>
          </p:cNvPr>
          <p:cNvGrpSpPr/>
          <p:nvPr/>
        </p:nvGrpSpPr>
        <p:grpSpPr>
          <a:xfrm>
            <a:off x="6301965" y="3898696"/>
            <a:ext cx="486076" cy="581698"/>
            <a:chOff x="5889346" y="3215497"/>
            <a:chExt cx="486076" cy="581698"/>
          </a:xfrm>
        </p:grpSpPr>
        <p:sp>
          <p:nvSpPr>
            <p:cNvPr id="33" name="타원 32">
              <a:extLst>
                <a:ext uri="{FF2B5EF4-FFF2-40B4-BE49-F238E27FC236}">
                  <a16:creationId xmlns:a16="http://schemas.microsoft.com/office/drawing/2014/main" id="{870ED5A4-81AF-4270-8F8B-8557B5FCBF55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69D36335-EAD7-40C8-8C2C-0C48945F635F}"/>
                </a:ext>
              </a:extLst>
            </p:cNvPr>
            <p:cNvSpPr/>
            <p:nvPr/>
          </p:nvSpPr>
          <p:spPr>
            <a:xfrm>
              <a:off x="5896785" y="3215497"/>
              <a:ext cx="478637" cy="5816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2400" dirty="0">
                  <a:solidFill>
                    <a:srgbClr val="85C578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2400" dirty="0">
                <a:solidFill>
                  <a:srgbClr val="85C578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grpSp>
        <p:nvGrpSpPr>
          <p:cNvPr id="38" name="그룹 37">
            <a:extLst>
              <a:ext uri="{FF2B5EF4-FFF2-40B4-BE49-F238E27FC236}">
                <a16:creationId xmlns:a16="http://schemas.microsoft.com/office/drawing/2014/main" id="{7C1951AC-F35F-4182-B623-A4F49AAF4F7C}"/>
              </a:ext>
            </a:extLst>
          </p:cNvPr>
          <p:cNvGrpSpPr/>
          <p:nvPr/>
        </p:nvGrpSpPr>
        <p:grpSpPr>
          <a:xfrm>
            <a:off x="6301965" y="3050271"/>
            <a:ext cx="486076" cy="581698"/>
            <a:chOff x="5889346" y="3215497"/>
            <a:chExt cx="486076" cy="581698"/>
          </a:xfrm>
        </p:grpSpPr>
        <p:sp>
          <p:nvSpPr>
            <p:cNvPr id="39" name="타원 38">
              <a:extLst>
                <a:ext uri="{FF2B5EF4-FFF2-40B4-BE49-F238E27FC236}">
                  <a16:creationId xmlns:a16="http://schemas.microsoft.com/office/drawing/2014/main" id="{818978C7-B5C4-4CF1-B239-C17DB0593B5A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40" name="직사각형 39">
              <a:extLst>
                <a:ext uri="{FF2B5EF4-FFF2-40B4-BE49-F238E27FC236}">
                  <a16:creationId xmlns:a16="http://schemas.microsoft.com/office/drawing/2014/main" id="{A76A354E-0A2A-420C-A332-5999EE878701}"/>
                </a:ext>
              </a:extLst>
            </p:cNvPr>
            <p:cNvSpPr/>
            <p:nvPr/>
          </p:nvSpPr>
          <p:spPr>
            <a:xfrm>
              <a:off x="5896785" y="3215497"/>
              <a:ext cx="478637" cy="5816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2400" dirty="0">
                  <a:solidFill>
                    <a:srgbClr val="85C578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2400" dirty="0">
                <a:solidFill>
                  <a:srgbClr val="85C578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5008681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>
            <a:extLst>
              <a:ext uri="{FF2B5EF4-FFF2-40B4-BE49-F238E27FC236}">
                <a16:creationId xmlns:a16="http://schemas.microsoft.com/office/drawing/2014/main" id="{30FF15CC-B9A9-4C60-ABB6-F1EBE8128D98}"/>
              </a:ext>
            </a:extLst>
          </p:cNvPr>
          <p:cNvSpPr/>
          <p:nvPr/>
        </p:nvSpPr>
        <p:spPr>
          <a:xfrm>
            <a:off x="0" y="5364798"/>
            <a:ext cx="12192000" cy="1127442"/>
          </a:xfrm>
          <a:prstGeom prst="rect">
            <a:avLst/>
          </a:prstGeom>
          <a:solidFill>
            <a:srgbClr val="85C57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08E068AC-C971-483F-8490-D1D8376F4F45}"/>
              </a:ext>
            </a:extLst>
          </p:cNvPr>
          <p:cNvSpPr/>
          <p:nvPr/>
        </p:nvSpPr>
        <p:spPr>
          <a:xfrm>
            <a:off x="81280" y="5728464"/>
            <a:ext cx="106375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dirty="0" err="1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취직인허증</a:t>
            </a:r>
            <a:r>
              <a:rPr lang="ko-KR" altLang="en-US" sz="20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 없이 15세 </a:t>
            </a:r>
            <a:r>
              <a:rPr lang="ko-KR" altLang="en-US" sz="2000" dirty="0" err="1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미만자</a:t>
            </a:r>
            <a:r>
              <a:rPr lang="ko-KR" altLang="en-US" sz="20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 고용 시 </a:t>
            </a:r>
            <a:r>
              <a:rPr lang="ko-KR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2년 이하 징역 또는 </a:t>
            </a:r>
            <a:r>
              <a: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2</a:t>
            </a:r>
            <a:r>
              <a:rPr lang="ko-KR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천만원 이하 벌금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33B90DDC-7DAE-4ECD-A499-C720919E9C6D}"/>
              </a:ext>
            </a:extLst>
          </p:cNvPr>
          <p:cNvSpPr/>
          <p:nvPr/>
        </p:nvSpPr>
        <p:spPr>
          <a:xfrm>
            <a:off x="1895459" y="3404450"/>
            <a:ext cx="9747901" cy="11380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13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세 미만 청소년은 예술공연 참가를 위한 경우가 아니면 취직 인허증이 발급되지 않습니다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취직인허증은 고용노동부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(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일하는 지역의 고용노동청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)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에서 발급합니다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사용자는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'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취직인허증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없는 만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15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세 미만 청소년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＇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을 고용했을 경우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처벌받을 수 있습니다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2348AEA5-4DC0-45A6-95D8-56097FC54A21}"/>
              </a:ext>
            </a:extLst>
          </p:cNvPr>
          <p:cNvSpPr/>
          <p:nvPr/>
        </p:nvSpPr>
        <p:spPr>
          <a:xfrm>
            <a:off x="1" y="2022555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원칙적으로 </a:t>
            </a:r>
            <a:r>
              <a:rPr lang="ko-KR" altLang="en-US" sz="2800" dirty="0">
                <a:solidFill>
                  <a:srgbClr val="85C578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만 </a:t>
            </a:r>
            <a:r>
              <a:rPr lang="en-US" altLang="ko-KR" sz="2800" dirty="0">
                <a:solidFill>
                  <a:srgbClr val="85C578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15</a:t>
            </a:r>
            <a:r>
              <a:rPr lang="ko-KR" altLang="en-US" sz="2800" dirty="0">
                <a:solidFill>
                  <a:srgbClr val="85C578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세 이상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인 청소년을 고용할 수 있고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</a:p>
          <a:p>
            <a:pPr algn="ctr"/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만 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15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세 미만 청소년을 고용할 때는 </a:t>
            </a:r>
            <a:r>
              <a:rPr lang="ko-KR" altLang="en-US" sz="2800" dirty="0" err="1">
                <a:solidFill>
                  <a:srgbClr val="85C578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취직인허증</a:t>
            </a:r>
            <a:r>
              <a:rPr lang="ko-KR" altLang="en-US" sz="28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이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있어야 합니다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5F715F9E-1B7D-46E5-B8BE-240FB3A78F2B}"/>
              </a:ext>
            </a:extLst>
          </p:cNvPr>
          <p:cNvSpPr/>
          <p:nvPr/>
        </p:nvSpPr>
        <p:spPr>
          <a:xfrm>
            <a:off x="253022" y="386080"/>
            <a:ext cx="11186160" cy="914399"/>
          </a:xfrm>
          <a:prstGeom prst="roundRect">
            <a:avLst>
              <a:gd name="adj" fmla="val 50000"/>
            </a:avLst>
          </a:prstGeom>
          <a:solidFill>
            <a:srgbClr val="85C5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6D988FB-D913-4B6C-A637-009B77CDFE03}"/>
              </a:ext>
            </a:extLst>
          </p:cNvPr>
          <p:cNvSpPr/>
          <p:nvPr/>
        </p:nvSpPr>
        <p:spPr>
          <a:xfrm>
            <a:off x="1208459" y="528196"/>
            <a:ext cx="736658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일할 수 있는 나이</a:t>
            </a:r>
            <a:endParaRPr lang="en-US" altLang="ko-KR" sz="34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pic>
        <p:nvPicPr>
          <p:cNvPr id="26" name="그래픽 25">
            <a:extLst>
              <a:ext uri="{FF2B5EF4-FFF2-40B4-BE49-F238E27FC236}">
                <a16:creationId xmlns:a16="http://schemas.microsoft.com/office/drawing/2014/main" id="{F87F0407-A9D5-4E07-B745-11DD4E607E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745301" y="5080633"/>
            <a:ext cx="1012625" cy="1263171"/>
          </a:xfrm>
          <a:prstGeom prst="rect">
            <a:avLst/>
          </a:prstGeom>
        </p:spPr>
      </p:pic>
      <p:pic>
        <p:nvPicPr>
          <p:cNvPr id="37" name="그림 36" descr="테이블, 앉아있는, 음식, 꽃이(가) 표시된 사진&#10;&#10;자동 생성된 설명">
            <a:extLst>
              <a:ext uri="{FF2B5EF4-FFF2-40B4-BE49-F238E27FC236}">
                <a16:creationId xmlns:a16="http://schemas.microsoft.com/office/drawing/2014/main" id="{A5F571ED-481B-40A8-A840-FDC4FF3A20D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8465" y="92371"/>
            <a:ext cx="2490508" cy="1373125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A1C9BBD8-45A6-4B41-87A7-0B3A09C0C03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25280" y="455657"/>
            <a:ext cx="1248882" cy="806992"/>
          </a:xfrm>
          <a:prstGeom prst="rect">
            <a:avLst/>
          </a:prstGeom>
        </p:spPr>
      </p:pic>
      <p:grpSp>
        <p:nvGrpSpPr>
          <p:cNvPr id="16" name="그룹 15">
            <a:extLst>
              <a:ext uri="{FF2B5EF4-FFF2-40B4-BE49-F238E27FC236}">
                <a16:creationId xmlns:a16="http://schemas.microsoft.com/office/drawing/2014/main" id="{DF8F10B1-C2F2-43A8-B594-681B9BEA216F}"/>
              </a:ext>
            </a:extLst>
          </p:cNvPr>
          <p:cNvGrpSpPr/>
          <p:nvPr/>
        </p:nvGrpSpPr>
        <p:grpSpPr>
          <a:xfrm>
            <a:off x="417567" y="397367"/>
            <a:ext cx="913377" cy="780463"/>
            <a:chOff x="5889346" y="3307906"/>
            <a:chExt cx="553844" cy="473247"/>
          </a:xfrm>
        </p:grpSpPr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804DC53B-42EC-4E70-B8BC-9A56D3B58537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BEF1A12E-761B-4AA8-82BB-2C37D8F681B5}"/>
                </a:ext>
              </a:extLst>
            </p:cNvPr>
            <p:cNvSpPr/>
            <p:nvPr/>
          </p:nvSpPr>
          <p:spPr>
            <a:xfrm>
              <a:off x="5964553" y="3307906"/>
              <a:ext cx="478637" cy="4269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3000" dirty="0">
                  <a:solidFill>
                    <a:srgbClr val="85C578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3000" dirty="0">
                <a:solidFill>
                  <a:srgbClr val="85C578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8142973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>
            <a:extLst>
              <a:ext uri="{FF2B5EF4-FFF2-40B4-BE49-F238E27FC236}">
                <a16:creationId xmlns:a16="http://schemas.microsoft.com/office/drawing/2014/main" id="{B87A9991-BB47-46C1-B894-73C3E863254F}"/>
              </a:ext>
            </a:extLst>
          </p:cNvPr>
          <p:cNvSpPr/>
          <p:nvPr/>
        </p:nvSpPr>
        <p:spPr>
          <a:xfrm>
            <a:off x="1550402" y="1914440"/>
            <a:ext cx="13106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01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A7D2617B-BEA2-4C04-82C4-F9E12D915E34}"/>
              </a:ext>
            </a:extLst>
          </p:cNvPr>
          <p:cNvSpPr/>
          <p:nvPr/>
        </p:nvSpPr>
        <p:spPr>
          <a:xfrm>
            <a:off x="4165112" y="1914440"/>
            <a:ext cx="13106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02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8489E629-FDB8-4461-90D1-0E1ADD478E61}"/>
              </a:ext>
            </a:extLst>
          </p:cNvPr>
          <p:cNvSpPr/>
          <p:nvPr/>
        </p:nvSpPr>
        <p:spPr>
          <a:xfrm>
            <a:off x="6745264" y="1914440"/>
            <a:ext cx="13106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03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08C7D539-9A7E-48F8-B7DF-8D6321A1FB4B}"/>
              </a:ext>
            </a:extLst>
          </p:cNvPr>
          <p:cNvSpPr/>
          <p:nvPr/>
        </p:nvSpPr>
        <p:spPr>
          <a:xfrm>
            <a:off x="9325581" y="1914440"/>
            <a:ext cx="131063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04</a:t>
            </a:r>
          </a:p>
        </p:txBody>
      </p:sp>
      <p:sp>
        <p:nvSpPr>
          <p:cNvPr id="25" name="타원 24">
            <a:extLst>
              <a:ext uri="{FF2B5EF4-FFF2-40B4-BE49-F238E27FC236}">
                <a16:creationId xmlns:a16="http://schemas.microsoft.com/office/drawing/2014/main" id="{2F5E0215-A85D-4108-85A4-4E6743BF12D4}"/>
              </a:ext>
            </a:extLst>
          </p:cNvPr>
          <p:cNvSpPr/>
          <p:nvPr/>
        </p:nvSpPr>
        <p:spPr>
          <a:xfrm>
            <a:off x="8919180" y="2475760"/>
            <a:ext cx="2123441" cy="2123441"/>
          </a:xfrm>
          <a:prstGeom prst="ellipse">
            <a:avLst/>
          </a:prstGeom>
          <a:solidFill>
            <a:srgbClr val="85C57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pic>
        <p:nvPicPr>
          <p:cNvPr id="33" name="그래픽 32" descr="급여">
            <a:extLst>
              <a:ext uri="{FF2B5EF4-FFF2-40B4-BE49-F238E27FC236}">
                <a16:creationId xmlns:a16="http://schemas.microsoft.com/office/drawing/2014/main" id="{11FE9E69-31ED-4AF4-B0A8-B2DE5E267278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540876" y="3336787"/>
            <a:ext cx="907383" cy="907383"/>
          </a:xfrm>
          <a:prstGeom prst="rect">
            <a:avLst/>
          </a:prstGeom>
        </p:spPr>
      </p:pic>
      <p:sp>
        <p:nvSpPr>
          <p:cNvPr id="38" name="직사각형 37">
            <a:extLst>
              <a:ext uri="{FF2B5EF4-FFF2-40B4-BE49-F238E27FC236}">
                <a16:creationId xmlns:a16="http://schemas.microsoft.com/office/drawing/2014/main" id="{97DF511A-9CD7-4F36-A25A-2DB80C53EBA4}"/>
              </a:ext>
            </a:extLst>
          </p:cNvPr>
          <p:cNvSpPr/>
          <p:nvPr/>
        </p:nvSpPr>
        <p:spPr>
          <a:xfrm>
            <a:off x="1047994" y="4851827"/>
            <a:ext cx="231545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600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고용노동부 홈페이지</a:t>
            </a:r>
            <a:r>
              <a:rPr lang="en-US" altLang="ko-KR" sz="1600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(www.moel.go.kr)</a:t>
            </a:r>
            <a:r>
              <a:rPr lang="ko-KR" altLang="en-US" sz="1600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에서 </a:t>
            </a:r>
            <a:endParaRPr lang="en-US" altLang="ko-KR" sz="1600" dirty="0"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 algn="ctr"/>
            <a:r>
              <a:rPr lang="ko-KR" altLang="en-US" sz="1600" dirty="0" err="1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취직인허증</a:t>
            </a:r>
            <a:r>
              <a:rPr lang="ko-KR" altLang="en-US" sz="1600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교부신청서 출력</a:t>
            </a: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EFA4B904-0818-423B-8424-5873F6A9264D}"/>
              </a:ext>
            </a:extLst>
          </p:cNvPr>
          <p:cNvSpPr/>
          <p:nvPr/>
        </p:nvSpPr>
        <p:spPr>
          <a:xfrm>
            <a:off x="3707422" y="4851827"/>
            <a:ext cx="222601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600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15</a:t>
            </a:r>
            <a:r>
              <a:rPr lang="ko-KR" altLang="en-US" sz="1600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세 미만인 본인</a:t>
            </a:r>
            <a:r>
              <a:rPr lang="en-US" altLang="ko-KR" sz="1600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sz="1600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사용자</a:t>
            </a:r>
            <a:r>
              <a:rPr lang="en-US" altLang="ko-KR" sz="1600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sz="1600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친권자</a:t>
            </a:r>
            <a:r>
              <a:rPr lang="en-US" altLang="ko-KR" sz="1600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(</a:t>
            </a:r>
            <a:r>
              <a:rPr lang="ko-KR" altLang="en-US" sz="1600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부모님 등</a:t>
            </a:r>
            <a:r>
              <a:rPr lang="en-US" altLang="ko-KR" sz="1600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), </a:t>
            </a:r>
            <a:r>
              <a:rPr lang="ko-KR" altLang="en-US" sz="1600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교장 선생님 순서로 신청서 작성</a:t>
            </a:r>
            <a:endParaRPr lang="en-US" altLang="ko-KR" sz="1600" dirty="0"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AF690B68-B451-4F8D-8343-CD3EE9EC4FF8}"/>
              </a:ext>
            </a:extLst>
          </p:cNvPr>
          <p:cNvSpPr/>
          <p:nvPr/>
        </p:nvSpPr>
        <p:spPr>
          <a:xfrm>
            <a:off x="6287574" y="4851827"/>
            <a:ext cx="222601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600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작성한 신청서를 </a:t>
            </a:r>
            <a:endParaRPr lang="en-US" altLang="ko-KR" sz="1600" dirty="0"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 algn="ctr"/>
            <a:r>
              <a:rPr lang="ko-KR" altLang="en-US" sz="1600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지방노동관서에 </a:t>
            </a:r>
            <a:endParaRPr lang="en-US" altLang="ko-KR" sz="1600" dirty="0"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 algn="ctr"/>
            <a:r>
              <a:rPr lang="ko-KR" altLang="en-US" sz="1600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제출합니다</a:t>
            </a:r>
            <a:r>
              <a:rPr lang="en-US" altLang="ko-KR" sz="1600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2FD406D5-43EE-4DCB-9CEE-5F73A792B463}"/>
              </a:ext>
            </a:extLst>
          </p:cNvPr>
          <p:cNvSpPr/>
          <p:nvPr/>
        </p:nvSpPr>
        <p:spPr>
          <a:xfrm>
            <a:off x="8735646" y="4851827"/>
            <a:ext cx="24905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600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지방노동관서에서</a:t>
            </a:r>
            <a:r>
              <a:rPr lang="en-US" altLang="ko-KR" sz="1600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</a:t>
            </a:r>
            <a:r>
              <a:rPr lang="ko-KR" altLang="en-US" sz="1600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신청서 </a:t>
            </a:r>
            <a:endParaRPr lang="en-US" altLang="ko-KR" sz="1600" dirty="0"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 algn="ctr"/>
            <a:r>
              <a:rPr lang="ko-KR" altLang="en-US" sz="1600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심사 후</a:t>
            </a:r>
            <a:r>
              <a:rPr lang="en-US" altLang="ko-KR" sz="1600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sz="1600" dirty="0" err="1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취직인허증을</a:t>
            </a:r>
            <a:r>
              <a:rPr lang="ko-KR" altLang="en-US" sz="1600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발급 </a:t>
            </a:r>
            <a:endParaRPr lang="en-US" altLang="ko-KR" sz="1600" dirty="0"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 algn="ctr"/>
            <a:r>
              <a:rPr lang="en-US" altLang="ko-KR" sz="1600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(</a:t>
            </a:r>
            <a:r>
              <a:rPr lang="ko-KR" altLang="en-US" sz="1600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처리기간 </a:t>
            </a:r>
            <a:r>
              <a:rPr lang="en-US" altLang="ko-KR" sz="1600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3</a:t>
            </a:r>
            <a:r>
              <a:rPr lang="ko-KR" altLang="en-US" sz="1600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일</a:t>
            </a:r>
            <a:r>
              <a:rPr lang="en-US" altLang="ko-KR" sz="1600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)</a:t>
            </a:r>
          </a:p>
        </p:txBody>
      </p:sp>
      <p:sp>
        <p:nvSpPr>
          <p:cNvPr id="4" name="타원 3">
            <a:extLst>
              <a:ext uri="{FF2B5EF4-FFF2-40B4-BE49-F238E27FC236}">
                <a16:creationId xmlns:a16="http://schemas.microsoft.com/office/drawing/2014/main" id="{BBF0F258-6E9F-434E-AFF4-FA2D760F79BE}"/>
              </a:ext>
            </a:extLst>
          </p:cNvPr>
          <p:cNvSpPr/>
          <p:nvPr/>
        </p:nvSpPr>
        <p:spPr>
          <a:xfrm>
            <a:off x="1144001" y="2475760"/>
            <a:ext cx="2123441" cy="2123441"/>
          </a:xfrm>
          <a:prstGeom prst="ellipse">
            <a:avLst/>
          </a:prstGeom>
          <a:solidFill>
            <a:srgbClr val="85C57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pic>
        <p:nvPicPr>
          <p:cNvPr id="27" name="그래픽 26" descr="프린터">
            <a:extLst>
              <a:ext uri="{FF2B5EF4-FFF2-40B4-BE49-F238E27FC236}">
                <a16:creationId xmlns:a16="http://schemas.microsoft.com/office/drawing/2014/main" id="{C3629AAF-DF78-40E7-98A7-0AF9CE3B6A6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786096" y="3341375"/>
            <a:ext cx="902795" cy="902795"/>
          </a:xfrm>
          <a:prstGeom prst="rect">
            <a:avLst/>
          </a:prstGeom>
        </p:spPr>
      </p:pic>
      <p:sp>
        <p:nvSpPr>
          <p:cNvPr id="45" name="직사각형 44">
            <a:extLst>
              <a:ext uri="{FF2B5EF4-FFF2-40B4-BE49-F238E27FC236}">
                <a16:creationId xmlns:a16="http://schemas.microsoft.com/office/drawing/2014/main" id="{6814EF43-8610-476B-A074-5570967B890B}"/>
              </a:ext>
            </a:extLst>
          </p:cNvPr>
          <p:cNvSpPr/>
          <p:nvPr/>
        </p:nvSpPr>
        <p:spPr>
          <a:xfrm>
            <a:off x="1047994" y="2930212"/>
            <a:ext cx="231545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6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신청서 출력</a:t>
            </a:r>
          </a:p>
        </p:txBody>
      </p:sp>
      <p:sp>
        <p:nvSpPr>
          <p:cNvPr id="22" name="타원 21">
            <a:extLst>
              <a:ext uri="{FF2B5EF4-FFF2-40B4-BE49-F238E27FC236}">
                <a16:creationId xmlns:a16="http://schemas.microsoft.com/office/drawing/2014/main" id="{DA53E1B3-C56A-4A98-AD69-D859D1FB72D3}"/>
              </a:ext>
            </a:extLst>
          </p:cNvPr>
          <p:cNvSpPr/>
          <p:nvPr/>
        </p:nvSpPr>
        <p:spPr>
          <a:xfrm>
            <a:off x="3758711" y="2475760"/>
            <a:ext cx="2123441" cy="2123441"/>
          </a:xfrm>
          <a:prstGeom prst="ellipse">
            <a:avLst/>
          </a:prstGeom>
          <a:solidFill>
            <a:srgbClr val="85C57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pic>
        <p:nvPicPr>
          <p:cNvPr id="8" name="그래픽 7" descr="문서">
            <a:extLst>
              <a:ext uri="{FF2B5EF4-FFF2-40B4-BE49-F238E27FC236}">
                <a16:creationId xmlns:a16="http://schemas.microsoft.com/office/drawing/2014/main" id="{F08F8D70-21BC-4526-99BC-AD36F5BA860B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4395843" y="3326823"/>
            <a:ext cx="917347" cy="917347"/>
          </a:xfrm>
          <a:prstGeom prst="rect">
            <a:avLst/>
          </a:prstGeom>
        </p:spPr>
      </p:pic>
      <p:sp>
        <p:nvSpPr>
          <p:cNvPr id="46" name="직사각형 45">
            <a:extLst>
              <a:ext uri="{FF2B5EF4-FFF2-40B4-BE49-F238E27FC236}">
                <a16:creationId xmlns:a16="http://schemas.microsoft.com/office/drawing/2014/main" id="{9FADFD38-C1C9-4DE7-86F4-84E669F180FA}"/>
              </a:ext>
            </a:extLst>
          </p:cNvPr>
          <p:cNvSpPr/>
          <p:nvPr/>
        </p:nvSpPr>
        <p:spPr>
          <a:xfrm>
            <a:off x="3707422" y="2930212"/>
            <a:ext cx="222601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6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신청서 작성</a:t>
            </a:r>
            <a:endParaRPr lang="en-US" altLang="ko-KR" sz="1600" dirty="0">
              <a:solidFill>
                <a:schemeClr val="bg1"/>
              </a:solidFill>
              <a:latin typeface="경기천년바탕 Bold" panose="02020803020101020101" pitchFamily="18" charset="-127"/>
              <a:ea typeface="경기천년바탕 Bold" panose="02020803020101020101" pitchFamily="18" charset="-127"/>
            </a:endParaRPr>
          </a:p>
        </p:txBody>
      </p:sp>
      <p:sp>
        <p:nvSpPr>
          <p:cNvPr id="24" name="타원 23">
            <a:extLst>
              <a:ext uri="{FF2B5EF4-FFF2-40B4-BE49-F238E27FC236}">
                <a16:creationId xmlns:a16="http://schemas.microsoft.com/office/drawing/2014/main" id="{AB8A7747-1D1C-4B59-874A-ED64602374F3}"/>
              </a:ext>
            </a:extLst>
          </p:cNvPr>
          <p:cNvSpPr/>
          <p:nvPr/>
        </p:nvSpPr>
        <p:spPr>
          <a:xfrm>
            <a:off x="6338863" y="2475760"/>
            <a:ext cx="2123441" cy="2123441"/>
          </a:xfrm>
          <a:prstGeom prst="ellipse">
            <a:avLst/>
          </a:prstGeom>
          <a:solidFill>
            <a:srgbClr val="85C57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pic>
        <p:nvPicPr>
          <p:cNvPr id="10" name="그래픽 9" descr="보내다">
            <a:extLst>
              <a:ext uri="{FF2B5EF4-FFF2-40B4-BE49-F238E27FC236}">
                <a16:creationId xmlns:a16="http://schemas.microsoft.com/office/drawing/2014/main" id="{C7A690C0-39F0-4451-BE9E-B3F4139809FA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6955677" y="3326824"/>
            <a:ext cx="917346" cy="917346"/>
          </a:xfrm>
          <a:prstGeom prst="rect">
            <a:avLst/>
          </a:prstGeom>
        </p:spPr>
      </p:pic>
      <p:sp>
        <p:nvSpPr>
          <p:cNvPr id="47" name="직사각형 46">
            <a:extLst>
              <a:ext uri="{FF2B5EF4-FFF2-40B4-BE49-F238E27FC236}">
                <a16:creationId xmlns:a16="http://schemas.microsoft.com/office/drawing/2014/main" id="{5D751AEC-733E-486A-B29F-A663A35D0511}"/>
              </a:ext>
            </a:extLst>
          </p:cNvPr>
          <p:cNvSpPr/>
          <p:nvPr/>
        </p:nvSpPr>
        <p:spPr>
          <a:xfrm>
            <a:off x="6287574" y="2930212"/>
            <a:ext cx="222601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6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신청서</a:t>
            </a:r>
            <a:r>
              <a:rPr lang="en-US" altLang="ko-KR" sz="16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 </a:t>
            </a:r>
            <a:r>
              <a:rPr lang="ko-KR" altLang="en-US" sz="16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제출</a:t>
            </a:r>
            <a:endParaRPr lang="en-US" altLang="ko-KR" sz="1600" dirty="0">
              <a:solidFill>
                <a:schemeClr val="bg1"/>
              </a:solidFill>
              <a:latin typeface="경기천년바탕 Bold" panose="02020803020101020101" pitchFamily="18" charset="-127"/>
              <a:ea typeface="경기천년바탕 Bold" panose="02020803020101020101" pitchFamily="18" charset="-127"/>
            </a:endParaRP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CAF343C4-112B-40EF-B97B-6A50CB01C94B}"/>
              </a:ext>
            </a:extLst>
          </p:cNvPr>
          <p:cNvSpPr/>
          <p:nvPr/>
        </p:nvSpPr>
        <p:spPr>
          <a:xfrm>
            <a:off x="8735646" y="2930212"/>
            <a:ext cx="249050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600" dirty="0" err="1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취직인허증</a:t>
            </a:r>
            <a:r>
              <a:rPr lang="ko-KR" altLang="en-US" sz="16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 발급</a:t>
            </a:r>
            <a:endParaRPr lang="en-US" altLang="ko-KR" sz="1600" dirty="0">
              <a:solidFill>
                <a:schemeClr val="bg1"/>
              </a:solidFill>
              <a:latin typeface="경기천년바탕 Bold" panose="02020803020101020101" pitchFamily="18" charset="-127"/>
              <a:ea typeface="경기천년바탕 Bold" panose="02020803020101020101" pitchFamily="18" charset="-127"/>
            </a:endParaRPr>
          </a:p>
        </p:txBody>
      </p:sp>
      <p:sp>
        <p:nvSpPr>
          <p:cNvPr id="54" name="직사각형 53">
            <a:extLst>
              <a:ext uri="{FF2B5EF4-FFF2-40B4-BE49-F238E27FC236}">
                <a16:creationId xmlns:a16="http://schemas.microsoft.com/office/drawing/2014/main" id="{A6890B47-1BE7-431E-8777-BBD01B5DA781}"/>
              </a:ext>
            </a:extLst>
          </p:cNvPr>
          <p:cNvSpPr/>
          <p:nvPr/>
        </p:nvSpPr>
        <p:spPr>
          <a:xfrm>
            <a:off x="943476" y="306341"/>
            <a:ext cx="33478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취직인허증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발급절차</a:t>
            </a:r>
            <a:endParaRPr lang="en-US" altLang="ko-KR" sz="2800" dirty="0"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55" name="이등변 삼각형 54">
            <a:extLst>
              <a:ext uri="{FF2B5EF4-FFF2-40B4-BE49-F238E27FC236}">
                <a16:creationId xmlns:a16="http://schemas.microsoft.com/office/drawing/2014/main" id="{74D1F984-B7D1-4525-80F6-47D1EABB9F37}"/>
              </a:ext>
            </a:extLst>
          </p:cNvPr>
          <p:cNvSpPr/>
          <p:nvPr/>
        </p:nvSpPr>
        <p:spPr>
          <a:xfrm rot="5400000">
            <a:off x="3422712" y="3464107"/>
            <a:ext cx="167538" cy="144429"/>
          </a:xfrm>
          <a:prstGeom prst="triangle">
            <a:avLst/>
          </a:prstGeom>
          <a:solidFill>
            <a:srgbClr val="DBE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56" name="이등변 삼각형 55">
            <a:extLst>
              <a:ext uri="{FF2B5EF4-FFF2-40B4-BE49-F238E27FC236}">
                <a16:creationId xmlns:a16="http://schemas.microsoft.com/office/drawing/2014/main" id="{ED93F2C5-F499-4002-8C6C-A9E3FC925480}"/>
              </a:ext>
            </a:extLst>
          </p:cNvPr>
          <p:cNvSpPr/>
          <p:nvPr/>
        </p:nvSpPr>
        <p:spPr>
          <a:xfrm rot="5400000">
            <a:off x="6015684" y="3464108"/>
            <a:ext cx="167538" cy="144429"/>
          </a:xfrm>
          <a:prstGeom prst="triangle">
            <a:avLst/>
          </a:prstGeom>
          <a:solidFill>
            <a:srgbClr val="DBE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57" name="이등변 삼각형 56">
            <a:extLst>
              <a:ext uri="{FF2B5EF4-FFF2-40B4-BE49-F238E27FC236}">
                <a16:creationId xmlns:a16="http://schemas.microsoft.com/office/drawing/2014/main" id="{4AB95234-2C8C-4278-BFF6-261B9CB41A5C}"/>
              </a:ext>
            </a:extLst>
          </p:cNvPr>
          <p:cNvSpPr/>
          <p:nvPr/>
        </p:nvSpPr>
        <p:spPr>
          <a:xfrm rot="5400000">
            <a:off x="8589823" y="3464109"/>
            <a:ext cx="167538" cy="144429"/>
          </a:xfrm>
          <a:prstGeom prst="triangle">
            <a:avLst/>
          </a:prstGeom>
          <a:solidFill>
            <a:srgbClr val="DBED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36" name="사각형: 둥근 모서리 35">
            <a:extLst>
              <a:ext uri="{FF2B5EF4-FFF2-40B4-BE49-F238E27FC236}">
                <a16:creationId xmlns:a16="http://schemas.microsoft.com/office/drawing/2014/main" id="{EEF64123-0E5D-45E8-BBC1-B9FE52A691DA}"/>
              </a:ext>
            </a:extLst>
          </p:cNvPr>
          <p:cNvSpPr/>
          <p:nvPr/>
        </p:nvSpPr>
        <p:spPr>
          <a:xfrm>
            <a:off x="4066675" y="413568"/>
            <a:ext cx="7546160" cy="338553"/>
          </a:xfrm>
          <a:prstGeom prst="roundRect">
            <a:avLst>
              <a:gd name="adj" fmla="val 50000"/>
            </a:avLst>
          </a:prstGeom>
          <a:solidFill>
            <a:srgbClr val="85C5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pic>
        <p:nvPicPr>
          <p:cNvPr id="42" name="그림 41" descr="테이블, 앉아있는, 음식, 꽃이(가) 표시된 사진&#10;&#10;자동 생성된 설명">
            <a:extLst>
              <a:ext uri="{FF2B5EF4-FFF2-40B4-BE49-F238E27FC236}">
                <a16:creationId xmlns:a16="http://schemas.microsoft.com/office/drawing/2014/main" id="{EEFD2693-53F1-4BF1-9A14-97FBD41307B9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7072" y="185401"/>
            <a:ext cx="1188762" cy="655416"/>
          </a:xfrm>
          <a:prstGeom prst="rect">
            <a:avLst/>
          </a:prstGeom>
        </p:spPr>
      </p:pic>
      <p:sp>
        <p:nvSpPr>
          <p:cNvPr id="49" name="직사각형 48">
            <a:extLst>
              <a:ext uri="{FF2B5EF4-FFF2-40B4-BE49-F238E27FC236}">
                <a16:creationId xmlns:a16="http://schemas.microsoft.com/office/drawing/2014/main" id="{44FDCBB0-E2FE-4890-B0CE-EBB1F4D6890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85C578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01</a:t>
            </a: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D61406E1-FAF9-4862-843F-38FBD853885A}"/>
              </a:ext>
            </a:extLst>
          </p:cNvPr>
          <p:cNvSpPr/>
          <p:nvPr/>
        </p:nvSpPr>
        <p:spPr>
          <a:xfrm>
            <a:off x="9216322" y="423270"/>
            <a:ext cx="184414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일할 수 있는 나이</a:t>
            </a:r>
            <a:endParaRPr lang="en-US" altLang="ko-KR" sz="14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4895597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DB29668E-7B98-43C1-91D4-98129E89D2D4}"/>
              </a:ext>
            </a:extLst>
          </p:cNvPr>
          <p:cNvSpPr/>
          <p:nvPr/>
        </p:nvSpPr>
        <p:spPr>
          <a:xfrm>
            <a:off x="1265608" y="3968708"/>
            <a:ext cx="2558758" cy="425034"/>
          </a:xfrm>
          <a:prstGeom prst="roundRect">
            <a:avLst>
              <a:gd name="adj" fmla="val 50000"/>
            </a:avLst>
          </a:prstGeom>
          <a:solidFill>
            <a:srgbClr val="85C57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4F36D732-850D-4CF0-969D-FC6AC46D2F36}"/>
              </a:ext>
            </a:extLst>
          </p:cNvPr>
          <p:cNvSpPr/>
          <p:nvPr/>
        </p:nvSpPr>
        <p:spPr>
          <a:xfrm>
            <a:off x="1265608" y="2544366"/>
            <a:ext cx="947939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집안형편이 어려워 스스로 용돈을 벌고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부모님께도 도움을 드리고 싶습니다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r>
              <a:rPr lang="ko-KR" altLang="en-US" sz="2400" dirty="0">
                <a:solidFill>
                  <a:srgbClr val="85C578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왜 중학생은 일을 하려면 </a:t>
            </a:r>
            <a:r>
              <a:rPr lang="ko-KR" altLang="en-US" sz="2400" dirty="0" err="1">
                <a:solidFill>
                  <a:srgbClr val="85C578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취직인허증이</a:t>
            </a:r>
            <a:r>
              <a:rPr lang="ko-KR" altLang="en-US" sz="2400" dirty="0">
                <a:solidFill>
                  <a:srgbClr val="85C578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 있어야만 하나요</a:t>
            </a:r>
            <a:r>
              <a:rPr lang="en-US" altLang="ko-KR" sz="2400" dirty="0">
                <a:solidFill>
                  <a:srgbClr val="85C578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?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011934EF-0273-4D62-B750-1B5B5476BA56}"/>
              </a:ext>
            </a:extLst>
          </p:cNvPr>
          <p:cNvSpPr/>
          <p:nvPr/>
        </p:nvSpPr>
        <p:spPr>
          <a:xfrm>
            <a:off x="1265608" y="4544659"/>
            <a:ext cx="657605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취직인허증을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신청했습니다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지방노동관서에서는 </a:t>
            </a:r>
            <a:endParaRPr lang="en-US" altLang="ko-KR" sz="2400" dirty="0"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ko-KR" altLang="en-US" sz="2400" dirty="0">
                <a:solidFill>
                  <a:srgbClr val="85C578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어떤 부분을 확인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하나요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? </a:t>
            </a: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7D55C7A8-E042-4766-B377-2A07A61FB3BC}"/>
              </a:ext>
            </a:extLst>
          </p:cNvPr>
          <p:cNvSpPr/>
          <p:nvPr/>
        </p:nvSpPr>
        <p:spPr>
          <a:xfrm>
            <a:off x="1265608" y="2007733"/>
            <a:ext cx="2558758" cy="425034"/>
          </a:xfrm>
          <a:prstGeom prst="roundRect">
            <a:avLst>
              <a:gd name="adj" fmla="val 50000"/>
            </a:avLst>
          </a:prstGeom>
          <a:solidFill>
            <a:srgbClr val="85C57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9DE2DEB6-2CB8-479F-83C6-FCC52A287615}"/>
              </a:ext>
            </a:extLst>
          </p:cNvPr>
          <p:cNvSpPr/>
          <p:nvPr/>
        </p:nvSpPr>
        <p:spPr>
          <a:xfrm>
            <a:off x="1424068" y="2040497"/>
            <a:ext cx="2301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QUESTION 01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F1732A73-F7EE-4C48-B94B-45127F63E8A8}"/>
              </a:ext>
            </a:extLst>
          </p:cNvPr>
          <p:cNvSpPr/>
          <p:nvPr/>
        </p:nvSpPr>
        <p:spPr>
          <a:xfrm>
            <a:off x="1424068" y="4006457"/>
            <a:ext cx="2301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QUESTION 02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17E950D-8365-4BAA-8794-3E0B701702A2}"/>
              </a:ext>
            </a:extLst>
          </p:cNvPr>
          <p:cNvSpPr/>
          <p:nvPr/>
        </p:nvSpPr>
        <p:spPr>
          <a:xfrm>
            <a:off x="991602" y="282278"/>
            <a:ext cx="33478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Q&amp;A</a:t>
            </a: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2BDA74BA-6A56-400D-8E9B-176E8CDB84F2}"/>
              </a:ext>
            </a:extLst>
          </p:cNvPr>
          <p:cNvSpPr/>
          <p:nvPr/>
        </p:nvSpPr>
        <p:spPr>
          <a:xfrm>
            <a:off x="2245894" y="413568"/>
            <a:ext cx="9366939" cy="338553"/>
          </a:xfrm>
          <a:prstGeom prst="roundRect">
            <a:avLst>
              <a:gd name="adj" fmla="val 50000"/>
            </a:avLst>
          </a:prstGeom>
          <a:solidFill>
            <a:srgbClr val="85C5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pic>
        <p:nvPicPr>
          <p:cNvPr id="19" name="그림 18" descr="테이블, 앉아있는, 음식, 꽃이(가) 표시된 사진&#10;&#10;자동 생성된 설명">
            <a:extLst>
              <a:ext uri="{FF2B5EF4-FFF2-40B4-BE49-F238E27FC236}">
                <a16:creationId xmlns:a16="http://schemas.microsoft.com/office/drawing/2014/main" id="{E40A45BC-2B2E-4344-B36F-AD07148B125D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7072" y="185401"/>
            <a:ext cx="1188762" cy="655416"/>
          </a:xfrm>
          <a:prstGeom prst="rect">
            <a:avLst/>
          </a:prstGeom>
        </p:spPr>
      </p:pic>
      <p:sp>
        <p:nvSpPr>
          <p:cNvPr id="21" name="직사각형 20">
            <a:extLst>
              <a:ext uri="{FF2B5EF4-FFF2-40B4-BE49-F238E27FC236}">
                <a16:creationId xmlns:a16="http://schemas.microsoft.com/office/drawing/2014/main" id="{8E11D8EF-5199-49F8-9DA1-C156FFA43A4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85C578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02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BD65301-BF0D-4E1C-BDF4-5D1515850366}"/>
              </a:ext>
            </a:extLst>
          </p:cNvPr>
          <p:cNvSpPr/>
          <p:nvPr/>
        </p:nvSpPr>
        <p:spPr>
          <a:xfrm>
            <a:off x="9216322" y="423270"/>
            <a:ext cx="184414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일할 수 있는 나이</a:t>
            </a:r>
            <a:endParaRPr lang="en-US" altLang="ko-KR" sz="14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D80E3C43-641C-4166-AEB4-367C8C9977E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62693"/>
          <a:stretch/>
        </p:blipFill>
        <p:spPr>
          <a:xfrm>
            <a:off x="8367636" y="4006457"/>
            <a:ext cx="1162444" cy="2025896"/>
          </a:xfrm>
          <a:prstGeom prst="rect">
            <a:avLst/>
          </a:prstGeom>
        </p:spPr>
      </p:pic>
      <p:pic>
        <p:nvPicPr>
          <p:cNvPr id="5" name="그림 4" descr="장난감이(가) 표시된 사진&#10;&#10;자동 생성된 설명">
            <a:extLst>
              <a:ext uri="{FF2B5EF4-FFF2-40B4-BE49-F238E27FC236}">
                <a16:creationId xmlns:a16="http://schemas.microsoft.com/office/drawing/2014/main" id="{E5BCA6F8-8951-4E69-BA1B-72BC53A3D9B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33" t="18663" r="36264" b="4520"/>
          <a:stretch/>
        </p:blipFill>
        <p:spPr>
          <a:xfrm>
            <a:off x="9381475" y="4245539"/>
            <a:ext cx="1513840" cy="1988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79972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>
            <a:extLst>
              <a:ext uri="{FF2B5EF4-FFF2-40B4-BE49-F238E27FC236}">
                <a16:creationId xmlns:a16="http://schemas.microsoft.com/office/drawing/2014/main" id="{30FF15CC-B9A9-4C60-ABB6-F1EBE8128D98}"/>
              </a:ext>
            </a:extLst>
          </p:cNvPr>
          <p:cNvSpPr/>
          <p:nvPr/>
        </p:nvSpPr>
        <p:spPr>
          <a:xfrm>
            <a:off x="0" y="5364798"/>
            <a:ext cx="12192000" cy="1127442"/>
          </a:xfrm>
          <a:prstGeom prst="rect">
            <a:avLst/>
          </a:prstGeom>
          <a:solidFill>
            <a:srgbClr val="85C57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08E068AC-C971-483F-8490-D1D8376F4F45}"/>
              </a:ext>
            </a:extLst>
          </p:cNvPr>
          <p:cNvSpPr/>
          <p:nvPr/>
        </p:nvSpPr>
        <p:spPr>
          <a:xfrm>
            <a:off x="81280" y="5728464"/>
            <a:ext cx="106375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친권자동의서와 나이증명서류 미비치 시 </a:t>
            </a:r>
            <a:r>
              <a: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500</a:t>
            </a:r>
            <a:r>
              <a:rPr lang="ko-KR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만원 이하 과태료 </a:t>
            </a: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2348AEA5-4DC0-45A6-95D8-56097FC54A21}"/>
              </a:ext>
            </a:extLst>
          </p:cNvPr>
          <p:cNvSpPr/>
          <p:nvPr/>
        </p:nvSpPr>
        <p:spPr>
          <a:xfrm>
            <a:off x="1" y="2022555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사용자는 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18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세 미만 청소년을 고용할 시에는 </a:t>
            </a:r>
            <a:r>
              <a:rPr lang="ko-KR" altLang="en-US" sz="2800" dirty="0">
                <a:solidFill>
                  <a:srgbClr val="85C578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친권자</a:t>
            </a:r>
            <a:r>
              <a:rPr lang="en-US" altLang="ko-KR" sz="2800" dirty="0">
                <a:solidFill>
                  <a:srgbClr val="85C578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(</a:t>
            </a:r>
            <a:r>
              <a:rPr lang="ko-KR" altLang="en-US" sz="2800" dirty="0">
                <a:solidFill>
                  <a:srgbClr val="85C578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후견인</a:t>
            </a:r>
            <a:r>
              <a:rPr lang="en-US" altLang="ko-KR" sz="2800" dirty="0">
                <a:solidFill>
                  <a:srgbClr val="85C578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) </a:t>
            </a:r>
            <a:r>
              <a:rPr lang="ko-KR" altLang="en-US" sz="2800" dirty="0">
                <a:solidFill>
                  <a:srgbClr val="85C578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동의서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와 </a:t>
            </a:r>
            <a:endParaRPr lang="en-US" altLang="ko-KR" sz="2800" dirty="0"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ko-KR" altLang="en-US" sz="2800" dirty="0">
                <a:solidFill>
                  <a:srgbClr val="85C578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나이증명서류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를 사업장에 갖추어야 합니다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5F715F9E-1B7D-46E5-B8BE-240FB3A78F2B}"/>
              </a:ext>
            </a:extLst>
          </p:cNvPr>
          <p:cNvSpPr/>
          <p:nvPr/>
        </p:nvSpPr>
        <p:spPr>
          <a:xfrm>
            <a:off x="253022" y="386080"/>
            <a:ext cx="11186160" cy="914399"/>
          </a:xfrm>
          <a:prstGeom prst="roundRect">
            <a:avLst>
              <a:gd name="adj" fmla="val 50000"/>
            </a:avLst>
          </a:prstGeom>
          <a:solidFill>
            <a:srgbClr val="85C5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pic>
        <p:nvPicPr>
          <p:cNvPr id="37" name="그림 36" descr="테이블, 앉아있는, 음식, 꽃이(가) 표시된 사진&#10;&#10;자동 생성된 설명">
            <a:extLst>
              <a:ext uri="{FF2B5EF4-FFF2-40B4-BE49-F238E27FC236}">
                <a16:creationId xmlns:a16="http://schemas.microsoft.com/office/drawing/2014/main" id="{A5F571ED-481B-40A8-A840-FDC4FF3A20D3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8465" y="92371"/>
            <a:ext cx="2490508" cy="1373125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A1C9BBD8-45A6-4B41-87A7-0B3A09C0C0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25280" y="455657"/>
            <a:ext cx="1248882" cy="806992"/>
          </a:xfrm>
          <a:prstGeom prst="rect">
            <a:avLst/>
          </a:prstGeom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95662C73-167F-47B4-91C3-D840F8D1138F}"/>
              </a:ext>
            </a:extLst>
          </p:cNvPr>
          <p:cNvSpPr/>
          <p:nvPr/>
        </p:nvSpPr>
        <p:spPr>
          <a:xfrm>
            <a:off x="1570339" y="3258838"/>
            <a:ext cx="9614307" cy="1498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18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세 미만 청소년은 일하기 전에 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친귄자의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동의서와 나이를 증명할 수 있는 서류를 제출하고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</a:t>
            </a:r>
          </a:p>
          <a:p>
            <a:pPr>
              <a:lnSpc>
                <a:spcPct val="130000"/>
              </a:lnSpc>
            </a:pP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사용자는 잘 보이는 곳에 보관합니다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취직인허증을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비치한 경우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친권자 동의서와 가족관계증명서를 갖춘 것으로 인정함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사용자가 친권자 동의서와 나이증명서류를 사업장내에 비치하지 않았을 경우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처벌받을 수 있습니다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1518379A-7A4E-4E60-B590-022508466410}"/>
              </a:ext>
            </a:extLst>
          </p:cNvPr>
          <p:cNvSpPr/>
          <p:nvPr/>
        </p:nvSpPr>
        <p:spPr>
          <a:xfrm>
            <a:off x="1208459" y="528196"/>
            <a:ext cx="736658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일하기 위해 필요한 서류</a:t>
            </a:r>
            <a:endParaRPr lang="en-US" altLang="ko-KR" sz="34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526E8026-EEFA-4E0A-9215-6AAA44699F6F}"/>
              </a:ext>
            </a:extLst>
          </p:cNvPr>
          <p:cNvGrpSpPr/>
          <p:nvPr/>
        </p:nvGrpSpPr>
        <p:grpSpPr>
          <a:xfrm>
            <a:off x="417567" y="397367"/>
            <a:ext cx="913377" cy="780463"/>
            <a:chOff x="5889346" y="3307906"/>
            <a:chExt cx="553844" cy="473247"/>
          </a:xfrm>
        </p:grpSpPr>
        <p:sp>
          <p:nvSpPr>
            <p:cNvPr id="19" name="타원 18">
              <a:extLst>
                <a:ext uri="{FF2B5EF4-FFF2-40B4-BE49-F238E27FC236}">
                  <a16:creationId xmlns:a16="http://schemas.microsoft.com/office/drawing/2014/main" id="{99170A76-2030-4EA0-9B26-BC73343BBEAD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id="{AEC09844-183D-4700-9880-E0278C7CA888}"/>
                </a:ext>
              </a:extLst>
            </p:cNvPr>
            <p:cNvSpPr/>
            <p:nvPr/>
          </p:nvSpPr>
          <p:spPr>
            <a:xfrm>
              <a:off x="5964553" y="3307906"/>
              <a:ext cx="478637" cy="4269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3000" dirty="0">
                  <a:solidFill>
                    <a:srgbClr val="85C578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3000" dirty="0">
                <a:solidFill>
                  <a:srgbClr val="85C578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pic>
        <p:nvPicPr>
          <p:cNvPr id="7" name="그래픽 6">
            <a:extLst>
              <a:ext uri="{FF2B5EF4-FFF2-40B4-BE49-F238E27FC236}">
                <a16:creationId xmlns:a16="http://schemas.microsoft.com/office/drawing/2014/main" id="{C4B2726A-0ED6-444D-9DCD-7961ADE3F9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005856" y="5017097"/>
            <a:ext cx="1630866" cy="1748288"/>
          </a:xfrm>
          <a:prstGeom prst="rect">
            <a:avLst/>
          </a:prstGeom>
        </p:spPr>
      </p:pic>
      <p:sp>
        <p:nvSpPr>
          <p:cNvPr id="22" name="직사각형 21">
            <a:extLst>
              <a:ext uri="{FF2B5EF4-FFF2-40B4-BE49-F238E27FC236}">
                <a16:creationId xmlns:a16="http://schemas.microsoft.com/office/drawing/2014/main" id="{4F8AD7C9-B69D-45D4-9758-331C4B2CEA45}"/>
              </a:ext>
            </a:extLst>
          </p:cNvPr>
          <p:cNvSpPr/>
          <p:nvPr/>
        </p:nvSpPr>
        <p:spPr>
          <a:xfrm>
            <a:off x="9519123" y="5308567"/>
            <a:ext cx="732317" cy="4835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900" dirty="0">
                <a:solidFill>
                  <a:schemeClr val="bg1">
                    <a:lumMod val="50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친권자 동의</a:t>
            </a:r>
            <a:endParaRPr lang="en-US" altLang="ko-KR" sz="900" dirty="0">
              <a:solidFill>
                <a:schemeClr val="bg1">
                  <a:lumMod val="50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900" dirty="0">
                <a:solidFill>
                  <a:schemeClr val="bg1">
                    <a:lumMod val="50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나이 증명</a:t>
            </a:r>
            <a:endParaRPr lang="en-US" altLang="ko-KR" sz="900" dirty="0">
              <a:solidFill>
                <a:schemeClr val="bg1">
                  <a:lumMod val="50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7357692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4F36D732-850D-4CF0-969D-FC6AC46D2F36}"/>
              </a:ext>
            </a:extLst>
          </p:cNvPr>
          <p:cNvSpPr/>
          <p:nvPr/>
        </p:nvSpPr>
        <p:spPr>
          <a:xfrm>
            <a:off x="1265608" y="2544366"/>
            <a:ext cx="94793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17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살 청소년입니다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친구들이 아르바이트를 시작할 때 </a:t>
            </a:r>
            <a:r>
              <a:rPr lang="ko-KR" altLang="en-US" sz="2400" dirty="0">
                <a:solidFill>
                  <a:srgbClr val="85C578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법에서 정한 서류를 </a:t>
            </a:r>
            <a:endParaRPr lang="en-US" altLang="ko-KR" sz="2400" dirty="0">
              <a:solidFill>
                <a:srgbClr val="85C578"/>
              </a:solidFill>
              <a:latin typeface="경기천년제목 Bold" panose="02020803020101020101" pitchFamily="18" charset="-127"/>
              <a:ea typeface="경기천년제목 Bold" panose="02020803020101020101" pitchFamily="18" charset="-127"/>
            </a:endParaRPr>
          </a:p>
          <a:p>
            <a:r>
              <a:rPr lang="ko-KR" altLang="en-US" sz="2400" dirty="0">
                <a:solidFill>
                  <a:srgbClr val="85C578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사장님께 제출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해야 한다고 해서 사장님께 물어봤더니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모르겠다고 하십니다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</a:p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혹시 그 서류를 제출하지 않으면 제가 처벌 받는 건가요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? </a:t>
            </a: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7D55C7A8-E042-4766-B377-2A07A61FB3BC}"/>
              </a:ext>
            </a:extLst>
          </p:cNvPr>
          <p:cNvSpPr/>
          <p:nvPr/>
        </p:nvSpPr>
        <p:spPr>
          <a:xfrm>
            <a:off x="1265608" y="2007733"/>
            <a:ext cx="2558758" cy="425034"/>
          </a:xfrm>
          <a:prstGeom prst="roundRect">
            <a:avLst>
              <a:gd name="adj" fmla="val 50000"/>
            </a:avLst>
          </a:prstGeom>
          <a:solidFill>
            <a:srgbClr val="85C57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9DE2DEB6-2CB8-479F-83C6-FCC52A287615}"/>
              </a:ext>
            </a:extLst>
          </p:cNvPr>
          <p:cNvSpPr/>
          <p:nvPr/>
        </p:nvSpPr>
        <p:spPr>
          <a:xfrm>
            <a:off x="1424068" y="2040497"/>
            <a:ext cx="2301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QUESTION 01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17E950D-8365-4BAA-8794-3E0B701702A2}"/>
              </a:ext>
            </a:extLst>
          </p:cNvPr>
          <p:cNvSpPr/>
          <p:nvPr/>
        </p:nvSpPr>
        <p:spPr>
          <a:xfrm>
            <a:off x="991602" y="282278"/>
            <a:ext cx="33478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Q&amp;A</a:t>
            </a: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2BDA74BA-6A56-400D-8E9B-176E8CDB84F2}"/>
              </a:ext>
            </a:extLst>
          </p:cNvPr>
          <p:cNvSpPr/>
          <p:nvPr/>
        </p:nvSpPr>
        <p:spPr>
          <a:xfrm>
            <a:off x="2245894" y="413568"/>
            <a:ext cx="9366939" cy="338553"/>
          </a:xfrm>
          <a:prstGeom prst="roundRect">
            <a:avLst>
              <a:gd name="adj" fmla="val 50000"/>
            </a:avLst>
          </a:prstGeom>
          <a:solidFill>
            <a:srgbClr val="85C5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pic>
        <p:nvPicPr>
          <p:cNvPr id="19" name="그림 18" descr="테이블, 앉아있는, 음식, 꽃이(가) 표시된 사진&#10;&#10;자동 생성된 설명">
            <a:extLst>
              <a:ext uri="{FF2B5EF4-FFF2-40B4-BE49-F238E27FC236}">
                <a16:creationId xmlns:a16="http://schemas.microsoft.com/office/drawing/2014/main" id="{E40A45BC-2B2E-4344-B36F-AD07148B125D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7072" y="185401"/>
            <a:ext cx="1188762" cy="655416"/>
          </a:xfrm>
          <a:prstGeom prst="rect">
            <a:avLst/>
          </a:prstGeom>
        </p:spPr>
      </p:pic>
      <p:sp>
        <p:nvSpPr>
          <p:cNvPr id="21" name="직사각형 20">
            <a:extLst>
              <a:ext uri="{FF2B5EF4-FFF2-40B4-BE49-F238E27FC236}">
                <a16:creationId xmlns:a16="http://schemas.microsoft.com/office/drawing/2014/main" id="{8E11D8EF-5199-49F8-9DA1-C156FFA43A4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85C578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01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BD65301-BF0D-4E1C-BDF4-5D1515850366}"/>
              </a:ext>
            </a:extLst>
          </p:cNvPr>
          <p:cNvSpPr/>
          <p:nvPr/>
        </p:nvSpPr>
        <p:spPr>
          <a:xfrm>
            <a:off x="8849360" y="423270"/>
            <a:ext cx="221110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일하기 위해 필요한 서류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D80E3C43-641C-4166-AEB4-367C8C9977E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241"/>
          <a:stretch/>
        </p:blipFill>
        <p:spPr>
          <a:xfrm>
            <a:off x="8564880" y="3856294"/>
            <a:ext cx="2075421" cy="225802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D784255-42A8-4924-98C0-41BB7A79A503}"/>
              </a:ext>
            </a:extLst>
          </p:cNvPr>
          <p:cNvSpPr txBox="1"/>
          <p:nvPr/>
        </p:nvSpPr>
        <p:spPr>
          <a:xfrm>
            <a:off x="8849360" y="3744695"/>
            <a:ext cx="477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>
                <a:solidFill>
                  <a:srgbClr val="946E49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???</a:t>
            </a:r>
            <a:endParaRPr lang="ko-KR" altLang="en-US" sz="1600" dirty="0">
              <a:solidFill>
                <a:srgbClr val="946E49"/>
              </a:solidFill>
              <a:latin typeface="경기천년바탕 Bold" panose="02020803020101020101" pitchFamily="18" charset="-127"/>
              <a:ea typeface="경기천년바탕 Bold" panose="020208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830229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>
            <a:extLst>
              <a:ext uri="{FF2B5EF4-FFF2-40B4-BE49-F238E27FC236}">
                <a16:creationId xmlns:a16="http://schemas.microsoft.com/office/drawing/2014/main" id="{517E950D-8365-4BAA-8794-3E0B701702A2}"/>
              </a:ext>
            </a:extLst>
          </p:cNvPr>
          <p:cNvSpPr/>
          <p:nvPr/>
        </p:nvSpPr>
        <p:spPr>
          <a:xfrm>
            <a:off x="991602" y="282278"/>
            <a:ext cx="42204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친권자</a:t>
            </a:r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(</a:t>
            </a:r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후견인</a:t>
            </a:r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) </a:t>
            </a:r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동의서</a:t>
            </a:r>
            <a:endParaRPr lang="en-US" altLang="ko-KR" sz="32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경기천년제목 Medium" panose="02020603020101020101" pitchFamily="18" charset="-127"/>
              <a:cs typeface="Arial" panose="020B0604020202020204" pitchFamily="34" charset="0"/>
            </a:endParaRP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2BDA74BA-6A56-400D-8E9B-176E8CDB84F2}"/>
              </a:ext>
            </a:extLst>
          </p:cNvPr>
          <p:cNvSpPr/>
          <p:nvPr/>
        </p:nvSpPr>
        <p:spPr>
          <a:xfrm>
            <a:off x="4821936" y="413568"/>
            <a:ext cx="6790897" cy="338553"/>
          </a:xfrm>
          <a:prstGeom prst="roundRect">
            <a:avLst>
              <a:gd name="adj" fmla="val 50000"/>
            </a:avLst>
          </a:prstGeom>
          <a:solidFill>
            <a:srgbClr val="85C5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pic>
        <p:nvPicPr>
          <p:cNvPr id="19" name="그림 18" descr="테이블, 앉아있는, 음식, 꽃이(가) 표시된 사진&#10;&#10;자동 생성된 설명">
            <a:extLst>
              <a:ext uri="{FF2B5EF4-FFF2-40B4-BE49-F238E27FC236}">
                <a16:creationId xmlns:a16="http://schemas.microsoft.com/office/drawing/2014/main" id="{E40A45BC-2B2E-4344-B36F-AD07148B125D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7072" y="185401"/>
            <a:ext cx="1188762" cy="655416"/>
          </a:xfrm>
          <a:prstGeom prst="rect">
            <a:avLst/>
          </a:prstGeom>
        </p:spPr>
      </p:pic>
      <p:sp>
        <p:nvSpPr>
          <p:cNvPr id="21" name="직사각형 20">
            <a:extLst>
              <a:ext uri="{FF2B5EF4-FFF2-40B4-BE49-F238E27FC236}">
                <a16:creationId xmlns:a16="http://schemas.microsoft.com/office/drawing/2014/main" id="{8E11D8EF-5199-49F8-9DA1-C156FFA43A4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85C578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02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E2EE9843-FB32-4B00-BDAF-365FBE9D616E}"/>
              </a:ext>
            </a:extLst>
          </p:cNvPr>
          <p:cNvSpPr/>
          <p:nvPr/>
        </p:nvSpPr>
        <p:spPr>
          <a:xfrm>
            <a:off x="8849360" y="423270"/>
            <a:ext cx="221110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일하기 위해 필요한 서류</a:t>
            </a:r>
          </a:p>
        </p:txBody>
      </p:sp>
      <p:sp>
        <p:nvSpPr>
          <p:cNvPr id="14" name="사다리꼴 13">
            <a:extLst>
              <a:ext uri="{FF2B5EF4-FFF2-40B4-BE49-F238E27FC236}">
                <a16:creationId xmlns:a16="http://schemas.microsoft.com/office/drawing/2014/main" id="{DCDEAE67-CAAF-48C4-ACD5-6562DAB8DAA7}"/>
              </a:ext>
            </a:extLst>
          </p:cNvPr>
          <p:cNvSpPr/>
          <p:nvPr/>
        </p:nvSpPr>
        <p:spPr>
          <a:xfrm rot="5400000" flipV="1">
            <a:off x="4454142" y="3432028"/>
            <a:ext cx="5306469" cy="884831"/>
          </a:xfrm>
          <a:prstGeom prst="trapezoid">
            <a:avLst>
              <a:gd name="adj" fmla="val 114015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5" name="사다리꼴 14">
            <a:extLst>
              <a:ext uri="{FF2B5EF4-FFF2-40B4-BE49-F238E27FC236}">
                <a16:creationId xmlns:a16="http://schemas.microsoft.com/office/drawing/2014/main" id="{B5AA1BF5-4361-4A5A-BB71-C249B9623796}"/>
              </a:ext>
            </a:extLst>
          </p:cNvPr>
          <p:cNvSpPr/>
          <p:nvPr/>
        </p:nvSpPr>
        <p:spPr>
          <a:xfrm rot="5400000" flipV="1">
            <a:off x="2225181" y="1086979"/>
            <a:ext cx="3322039" cy="5557521"/>
          </a:xfrm>
          <a:prstGeom prst="trapezoid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pic>
        <p:nvPicPr>
          <p:cNvPr id="16" name="그림 15" descr="장난감, 서있는이(가) 표시된 사진&#10;&#10;자동 생성된 설명">
            <a:extLst>
              <a:ext uri="{FF2B5EF4-FFF2-40B4-BE49-F238E27FC236}">
                <a16:creationId xmlns:a16="http://schemas.microsoft.com/office/drawing/2014/main" id="{7989BDAF-2702-47D5-8345-7942DFB4CCF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34" t="16689" r="32983" b="10312"/>
          <a:stretch/>
        </p:blipFill>
        <p:spPr>
          <a:xfrm>
            <a:off x="2245894" y="2408363"/>
            <a:ext cx="3347849" cy="3118396"/>
          </a:xfrm>
          <a:prstGeom prst="rect">
            <a:avLst/>
          </a:prstGeom>
        </p:spPr>
      </p:pic>
      <p:sp>
        <p:nvSpPr>
          <p:cNvPr id="20" name="직사각형 19">
            <a:extLst>
              <a:ext uri="{FF2B5EF4-FFF2-40B4-BE49-F238E27FC236}">
                <a16:creationId xmlns:a16="http://schemas.microsoft.com/office/drawing/2014/main" id="{81999B21-EFE4-40E8-84CF-12A83BB0BC2D}"/>
              </a:ext>
            </a:extLst>
          </p:cNvPr>
          <p:cNvSpPr/>
          <p:nvPr/>
        </p:nvSpPr>
        <p:spPr>
          <a:xfrm rot="20945671">
            <a:off x="3173143" y="3650775"/>
            <a:ext cx="1513670" cy="5929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b="1" dirty="0">
                <a:solidFill>
                  <a:srgbClr val="6F482E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  <a:cs typeface="Arial" panose="020B0604020202020204" pitchFamily="34" charset="0"/>
              </a:rPr>
              <a:t>친권자</a:t>
            </a:r>
            <a:endParaRPr lang="en-US" altLang="ko-KR" sz="1200" b="1" dirty="0">
              <a:solidFill>
                <a:srgbClr val="6F482E"/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  <a:cs typeface="Arial" panose="020B0604020202020204" pitchFamily="34" charset="0"/>
            </a:endParaRPr>
          </a:p>
          <a:p>
            <a:pPr algn="ctr"/>
            <a:r>
              <a:rPr lang="en-US" altLang="ko-KR" sz="1200" b="1" dirty="0">
                <a:solidFill>
                  <a:srgbClr val="6F482E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  <a:cs typeface="Arial" panose="020B0604020202020204" pitchFamily="34" charset="0"/>
              </a:rPr>
              <a:t>(</a:t>
            </a:r>
            <a:r>
              <a:rPr lang="ko-KR" altLang="en-US" sz="1200" b="1" dirty="0">
                <a:solidFill>
                  <a:srgbClr val="6F482E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  <a:cs typeface="Arial" panose="020B0604020202020204" pitchFamily="34" charset="0"/>
              </a:rPr>
              <a:t>후견인</a:t>
            </a:r>
            <a:r>
              <a:rPr lang="en-US" altLang="ko-KR" sz="1200" b="1" dirty="0">
                <a:solidFill>
                  <a:srgbClr val="6F482E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  <a:cs typeface="Arial" panose="020B0604020202020204" pitchFamily="34" charset="0"/>
              </a:rPr>
              <a:t>) </a:t>
            </a:r>
          </a:p>
          <a:p>
            <a:pPr algn="ctr"/>
            <a:r>
              <a:rPr lang="ko-KR" altLang="en-US" sz="1200" b="1" dirty="0">
                <a:solidFill>
                  <a:srgbClr val="6F482E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  <a:cs typeface="Arial" panose="020B0604020202020204" pitchFamily="34" charset="0"/>
              </a:rPr>
              <a:t>동의서</a:t>
            </a:r>
            <a:endParaRPr lang="en-US" altLang="ko-KR" sz="1200" b="1" dirty="0">
              <a:solidFill>
                <a:srgbClr val="6F482E"/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  <a:cs typeface="Arial" panose="020B0604020202020204" pitchFamily="34" charset="0"/>
            </a:endParaRPr>
          </a:p>
        </p:txBody>
      </p:sp>
      <p:pic>
        <p:nvPicPr>
          <p:cNvPr id="23" name="그림 22">
            <a:extLst>
              <a:ext uri="{FF2B5EF4-FFF2-40B4-BE49-F238E27FC236}">
                <a16:creationId xmlns:a16="http://schemas.microsoft.com/office/drawing/2014/main" id="{144C3287-1209-4C15-92FE-F9269F2DF6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49790" y="1221208"/>
            <a:ext cx="3326882" cy="531218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8067611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>
            <a:extLst>
              <a:ext uri="{FF2B5EF4-FFF2-40B4-BE49-F238E27FC236}">
                <a16:creationId xmlns:a16="http://schemas.microsoft.com/office/drawing/2014/main" id="{30FF15CC-B9A9-4C60-ABB6-F1EBE8128D98}"/>
              </a:ext>
            </a:extLst>
          </p:cNvPr>
          <p:cNvSpPr/>
          <p:nvPr/>
        </p:nvSpPr>
        <p:spPr>
          <a:xfrm>
            <a:off x="0" y="5364798"/>
            <a:ext cx="12192000" cy="1127442"/>
          </a:xfrm>
          <a:prstGeom prst="rect">
            <a:avLst/>
          </a:prstGeom>
          <a:solidFill>
            <a:srgbClr val="85C57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08E068AC-C971-483F-8490-D1D8376F4F45}"/>
              </a:ext>
            </a:extLst>
          </p:cNvPr>
          <p:cNvSpPr/>
          <p:nvPr/>
        </p:nvSpPr>
        <p:spPr>
          <a:xfrm>
            <a:off x="81280" y="5728464"/>
            <a:ext cx="106375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고용금지 직종에 청소년 고용 시 </a:t>
            </a:r>
            <a:r>
              <a: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3</a:t>
            </a:r>
            <a:r>
              <a:rPr lang="ko-KR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년 이하 징역 또는 </a:t>
            </a:r>
            <a:r>
              <a: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3</a:t>
            </a:r>
            <a:r>
              <a:rPr lang="ko-KR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천만원 이하 벌금 </a:t>
            </a:r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5F715F9E-1B7D-46E5-B8BE-240FB3A78F2B}"/>
              </a:ext>
            </a:extLst>
          </p:cNvPr>
          <p:cNvSpPr/>
          <p:nvPr/>
        </p:nvSpPr>
        <p:spPr>
          <a:xfrm>
            <a:off x="253022" y="386080"/>
            <a:ext cx="11186160" cy="914399"/>
          </a:xfrm>
          <a:prstGeom prst="roundRect">
            <a:avLst>
              <a:gd name="adj" fmla="val 50000"/>
            </a:avLst>
          </a:prstGeom>
          <a:solidFill>
            <a:srgbClr val="85C5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6D988FB-D913-4B6C-A637-009B77CDFE03}"/>
              </a:ext>
            </a:extLst>
          </p:cNvPr>
          <p:cNvSpPr/>
          <p:nvPr/>
        </p:nvSpPr>
        <p:spPr>
          <a:xfrm>
            <a:off x="1208459" y="528196"/>
            <a:ext cx="736658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일할 수 없는 곳</a:t>
            </a:r>
            <a:endParaRPr lang="en-US" altLang="ko-KR" sz="34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pic>
        <p:nvPicPr>
          <p:cNvPr id="37" name="그림 36" descr="테이블, 앉아있는, 음식, 꽃이(가) 표시된 사진&#10;&#10;자동 생성된 설명">
            <a:extLst>
              <a:ext uri="{FF2B5EF4-FFF2-40B4-BE49-F238E27FC236}">
                <a16:creationId xmlns:a16="http://schemas.microsoft.com/office/drawing/2014/main" id="{A5F571ED-481B-40A8-A840-FDC4FF3A20D3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8465" y="92371"/>
            <a:ext cx="2490508" cy="1373125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A1C9BBD8-45A6-4B41-87A7-0B3A09C0C0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25280" y="455657"/>
            <a:ext cx="1248882" cy="806992"/>
          </a:xfrm>
          <a:prstGeom prst="rect">
            <a:avLst/>
          </a:prstGeom>
        </p:spPr>
      </p:pic>
      <p:grpSp>
        <p:nvGrpSpPr>
          <p:cNvPr id="16" name="그룹 15">
            <a:extLst>
              <a:ext uri="{FF2B5EF4-FFF2-40B4-BE49-F238E27FC236}">
                <a16:creationId xmlns:a16="http://schemas.microsoft.com/office/drawing/2014/main" id="{DF8F10B1-C2F2-43A8-B594-681B9BEA216F}"/>
              </a:ext>
            </a:extLst>
          </p:cNvPr>
          <p:cNvGrpSpPr/>
          <p:nvPr/>
        </p:nvGrpSpPr>
        <p:grpSpPr>
          <a:xfrm>
            <a:off x="417567" y="397367"/>
            <a:ext cx="913377" cy="780463"/>
            <a:chOff x="5889346" y="3307906"/>
            <a:chExt cx="553844" cy="473247"/>
          </a:xfrm>
        </p:grpSpPr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804DC53B-42EC-4E70-B8BC-9A56D3B58537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BEF1A12E-761B-4AA8-82BB-2C37D8F681B5}"/>
                </a:ext>
              </a:extLst>
            </p:cNvPr>
            <p:cNvSpPr/>
            <p:nvPr/>
          </p:nvSpPr>
          <p:spPr>
            <a:xfrm>
              <a:off x="5964553" y="3307906"/>
              <a:ext cx="478637" cy="4269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3000" dirty="0">
                  <a:solidFill>
                    <a:srgbClr val="85C578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3000" dirty="0">
                <a:solidFill>
                  <a:srgbClr val="85C578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FB3C6BDF-0C5D-44F0-AC6F-3910C9786532}"/>
              </a:ext>
            </a:extLst>
          </p:cNvPr>
          <p:cNvSpPr/>
          <p:nvPr/>
        </p:nvSpPr>
        <p:spPr>
          <a:xfrm>
            <a:off x="1976739" y="3285298"/>
            <a:ext cx="9747901" cy="7779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일자리를 구할 때에는 먼저 청소년이 일할 수 있는 곳인지 확인합니다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사용자가 고용을 금지하는 직종에 청소년을 일하게 했을 때에는 처벌 받을 수 있습니다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000C332D-8B2B-441D-97F7-A3DB3C375CEA}"/>
              </a:ext>
            </a:extLst>
          </p:cNvPr>
          <p:cNvSpPr/>
          <p:nvPr/>
        </p:nvSpPr>
        <p:spPr>
          <a:xfrm>
            <a:off x="1" y="2388315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18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세 미만 청소년에게 </a:t>
            </a:r>
            <a:r>
              <a:rPr lang="ko-KR" altLang="en-US" sz="2800" dirty="0">
                <a:solidFill>
                  <a:srgbClr val="85C578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위험하거나 유해한 일은 시킬 수 없습니다</a:t>
            </a:r>
            <a:r>
              <a:rPr lang="en-US" altLang="ko-KR" sz="2800" dirty="0">
                <a:solidFill>
                  <a:srgbClr val="85C578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. </a:t>
            </a:r>
          </a:p>
        </p:txBody>
      </p:sp>
      <p:pic>
        <p:nvPicPr>
          <p:cNvPr id="2" name="그래픽 1">
            <a:extLst>
              <a:ext uri="{FF2B5EF4-FFF2-40B4-BE49-F238E27FC236}">
                <a16:creationId xmlns:a16="http://schemas.microsoft.com/office/drawing/2014/main" id="{AA9D7AF5-B58A-44D7-BD1A-FCB945BDD9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225280" y="4792055"/>
            <a:ext cx="1248882" cy="1610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01200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타원 41">
            <a:extLst>
              <a:ext uri="{FF2B5EF4-FFF2-40B4-BE49-F238E27FC236}">
                <a16:creationId xmlns:a16="http://schemas.microsoft.com/office/drawing/2014/main" id="{C5407E1E-39D8-4498-8B73-0B497E6077FD}"/>
              </a:ext>
            </a:extLst>
          </p:cNvPr>
          <p:cNvSpPr/>
          <p:nvPr/>
        </p:nvSpPr>
        <p:spPr>
          <a:xfrm>
            <a:off x="4569619" y="2079023"/>
            <a:ext cx="1367466" cy="1367466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43" name="타원 42">
            <a:extLst>
              <a:ext uri="{FF2B5EF4-FFF2-40B4-BE49-F238E27FC236}">
                <a16:creationId xmlns:a16="http://schemas.microsoft.com/office/drawing/2014/main" id="{65E8B8ED-7155-4821-B993-50A1DF3D55B0}"/>
              </a:ext>
            </a:extLst>
          </p:cNvPr>
          <p:cNvSpPr/>
          <p:nvPr/>
        </p:nvSpPr>
        <p:spPr>
          <a:xfrm>
            <a:off x="753313" y="4264935"/>
            <a:ext cx="1367466" cy="1367466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44" name="타원 43">
            <a:extLst>
              <a:ext uri="{FF2B5EF4-FFF2-40B4-BE49-F238E27FC236}">
                <a16:creationId xmlns:a16="http://schemas.microsoft.com/office/drawing/2014/main" id="{441CA41A-6F7C-4699-9BBD-25E0829A00B5}"/>
              </a:ext>
            </a:extLst>
          </p:cNvPr>
          <p:cNvSpPr/>
          <p:nvPr/>
        </p:nvSpPr>
        <p:spPr>
          <a:xfrm>
            <a:off x="4559880" y="4264935"/>
            <a:ext cx="1367466" cy="1367466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45" name="타원 44">
            <a:extLst>
              <a:ext uri="{FF2B5EF4-FFF2-40B4-BE49-F238E27FC236}">
                <a16:creationId xmlns:a16="http://schemas.microsoft.com/office/drawing/2014/main" id="{4D45B922-B337-466A-8AF6-3FDF328C1854}"/>
              </a:ext>
            </a:extLst>
          </p:cNvPr>
          <p:cNvSpPr/>
          <p:nvPr/>
        </p:nvSpPr>
        <p:spPr>
          <a:xfrm>
            <a:off x="2637547" y="4264935"/>
            <a:ext cx="1367466" cy="1367466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46" name="타원 45">
            <a:extLst>
              <a:ext uri="{FF2B5EF4-FFF2-40B4-BE49-F238E27FC236}">
                <a16:creationId xmlns:a16="http://schemas.microsoft.com/office/drawing/2014/main" id="{309C9956-C6CD-445C-9D41-32F59893E099}"/>
              </a:ext>
            </a:extLst>
          </p:cNvPr>
          <p:cNvSpPr/>
          <p:nvPr/>
        </p:nvSpPr>
        <p:spPr>
          <a:xfrm>
            <a:off x="753313" y="2081112"/>
            <a:ext cx="1367466" cy="1367466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47" name="타원 46">
            <a:extLst>
              <a:ext uri="{FF2B5EF4-FFF2-40B4-BE49-F238E27FC236}">
                <a16:creationId xmlns:a16="http://schemas.microsoft.com/office/drawing/2014/main" id="{9F09F97E-6B07-4B46-A58F-E31FC7A325FC}"/>
              </a:ext>
            </a:extLst>
          </p:cNvPr>
          <p:cNvSpPr/>
          <p:nvPr/>
        </p:nvSpPr>
        <p:spPr>
          <a:xfrm>
            <a:off x="2639940" y="2081112"/>
            <a:ext cx="1367466" cy="1367466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17E950D-8365-4BAA-8794-3E0B701702A2}"/>
              </a:ext>
            </a:extLst>
          </p:cNvPr>
          <p:cNvSpPr/>
          <p:nvPr/>
        </p:nvSpPr>
        <p:spPr>
          <a:xfrm>
            <a:off x="991602" y="282278"/>
            <a:ext cx="422047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청소년이 일할 수 없는 곳</a:t>
            </a:r>
            <a:endParaRPr lang="en-US" altLang="ko-KR" sz="32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경기천년제목 Medium" panose="02020603020101020101" pitchFamily="18" charset="-127"/>
              <a:cs typeface="Arial" panose="020B0604020202020204" pitchFamily="34" charset="0"/>
            </a:endParaRP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2BDA74BA-6A56-400D-8E9B-176E8CDB84F2}"/>
              </a:ext>
            </a:extLst>
          </p:cNvPr>
          <p:cNvSpPr/>
          <p:nvPr/>
        </p:nvSpPr>
        <p:spPr>
          <a:xfrm>
            <a:off x="5293360" y="413568"/>
            <a:ext cx="6319473" cy="338553"/>
          </a:xfrm>
          <a:prstGeom prst="roundRect">
            <a:avLst>
              <a:gd name="adj" fmla="val 50000"/>
            </a:avLst>
          </a:prstGeom>
          <a:solidFill>
            <a:srgbClr val="85C5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pic>
        <p:nvPicPr>
          <p:cNvPr id="19" name="그림 18" descr="테이블, 앉아있는, 음식, 꽃이(가) 표시된 사진&#10;&#10;자동 생성된 설명">
            <a:extLst>
              <a:ext uri="{FF2B5EF4-FFF2-40B4-BE49-F238E27FC236}">
                <a16:creationId xmlns:a16="http://schemas.microsoft.com/office/drawing/2014/main" id="{E40A45BC-2B2E-4344-B36F-AD07148B125D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7072" y="185401"/>
            <a:ext cx="1188762" cy="655416"/>
          </a:xfrm>
          <a:prstGeom prst="rect">
            <a:avLst/>
          </a:prstGeom>
        </p:spPr>
      </p:pic>
      <p:sp>
        <p:nvSpPr>
          <p:cNvPr id="21" name="직사각형 20">
            <a:extLst>
              <a:ext uri="{FF2B5EF4-FFF2-40B4-BE49-F238E27FC236}">
                <a16:creationId xmlns:a16="http://schemas.microsoft.com/office/drawing/2014/main" id="{8E11D8EF-5199-49F8-9DA1-C156FFA43A4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85C578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01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E2EE9843-FB32-4B00-BDAF-365FBE9D616E}"/>
              </a:ext>
            </a:extLst>
          </p:cNvPr>
          <p:cNvSpPr/>
          <p:nvPr/>
        </p:nvSpPr>
        <p:spPr>
          <a:xfrm>
            <a:off x="8849360" y="423270"/>
            <a:ext cx="221110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일하기 위해 필요한 서류</a:t>
            </a:r>
          </a:p>
        </p:txBody>
      </p:sp>
      <p:grpSp>
        <p:nvGrpSpPr>
          <p:cNvPr id="10" name="그룹 9">
            <a:extLst>
              <a:ext uri="{FF2B5EF4-FFF2-40B4-BE49-F238E27FC236}">
                <a16:creationId xmlns:a16="http://schemas.microsoft.com/office/drawing/2014/main" id="{5FE331C3-668D-4976-9799-CFF770591DC1}"/>
              </a:ext>
            </a:extLst>
          </p:cNvPr>
          <p:cNvGrpSpPr/>
          <p:nvPr/>
        </p:nvGrpSpPr>
        <p:grpSpPr>
          <a:xfrm>
            <a:off x="2866658" y="4418032"/>
            <a:ext cx="792141" cy="1014340"/>
            <a:chOff x="3874135" y="4382846"/>
            <a:chExt cx="1150930" cy="1468642"/>
          </a:xfrm>
        </p:grpSpPr>
        <p:pic>
          <p:nvPicPr>
            <p:cNvPr id="8" name="그래픽 7">
              <a:extLst>
                <a:ext uri="{FF2B5EF4-FFF2-40B4-BE49-F238E27FC236}">
                  <a16:creationId xmlns:a16="http://schemas.microsoft.com/office/drawing/2014/main" id="{CBAD419C-EA4B-4ACD-9228-507A9BE6937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3874135" y="4732352"/>
              <a:ext cx="1150930" cy="1119136"/>
            </a:xfrm>
            <a:prstGeom prst="rect">
              <a:avLst/>
            </a:prstGeom>
          </p:spPr>
        </p:pic>
        <p:pic>
          <p:nvPicPr>
            <p:cNvPr id="9" name="그래픽 8">
              <a:extLst>
                <a:ext uri="{FF2B5EF4-FFF2-40B4-BE49-F238E27FC236}">
                  <a16:creationId xmlns:a16="http://schemas.microsoft.com/office/drawing/2014/main" id="{9B82B0C8-C617-4A9C-84CD-3E3E6670FBD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xmlns="" r:embed="rId6"/>
                </a:ext>
              </a:extLst>
            </a:blip>
            <a:stretch>
              <a:fillRect/>
            </a:stretch>
          </p:blipFill>
          <p:spPr>
            <a:xfrm>
              <a:off x="4310063" y="4382846"/>
              <a:ext cx="715002" cy="636828"/>
            </a:xfrm>
            <a:prstGeom prst="rect">
              <a:avLst/>
            </a:prstGeom>
          </p:spPr>
        </p:pic>
      </p:grpSp>
      <p:pic>
        <p:nvPicPr>
          <p:cNvPr id="26" name="그래픽 25">
            <a:extLst>
              <a:ext uri="{FF2B5EF4-FFF2-40B4-BE49-F238E27FC236}">
                <a16:creationId xmlns:a16="http://schemas.microsoft.com/office/drawing/2014/main" id="{721D0619-6A74-4A66-88E5-4CCACFB49F7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4553316" y="2087211"/>
            <a:ext cx="1277202" cy="1199532"/>
          </a:xfrm>
          <a:prstGeom prst="rect">
            <a:avLst/>
          </a:prstGeom>
        </p:spPr>
      </p:pic>
      <p:pic>
        <p:nvPicPr>
          <p:cNvPr id="28" name="그래픽 27">
            <a:extLst>
              <a:ext uri="{FF2B5EF4-FFF2-40B4-BE49-F238E27FC236}">
                <a16:creationId xmlns:a16="http://schemas.microsoft.com/office/drawing/2014/main" id="{3177A64C-BF2D-46A6-BA46-A2473EAE6BD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2654528" y="2177115"/>
            <a:ext cx="1367466" cy="996315"/>
          </a:xfrm>
          <a:prstGeom prst="rect">
            <a:avLst/>
          </a:prstGeom>
        </p:spPr>
      </p:pic>
      <p:pic>
        <p:nvPicPr>
          <p:cNvPr id="37" name="그래픽 36">
            <a:extLst>
              <a:ext uri="{FF2B5EF4-FFF2-40B4-BE49-F238E27FC236}">
                <a16:creationId xmlns:a16="http://schemas.microsoft.com/office/drawing/2014/main" id="{3FA02A66-BF8B-4D65-B172-9DB2F9B1154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96DAC541-7B7A-43D3-8B79-37D633B846F1}">
                <asvg:svgBlip xmlns:asvg="http://schemas.microsoft.com/office/drawing/2016/SVG/main" xmlns="" r:embed="rId12"/>
              </a:ext>
            </a:extLst>
          </a:blip>
          <a:stretch>
            <a:fillRect/>
          </a:stretch>
        </p:blipFill>
        <p:spPr>
          <a:xfrm>
            <a:off x="4775765" y="4335396"/>
            <a:ext cx="979761" cy="1025473"/>
          </a:xfrm>
          <a:prstGeom prst="rect">
            <a:avLst/>
          </a:prstGeom>
        </p:spPr>
      </p:pic>
      <p:grpSp>
        <p:nvGrpSpPr>
          <p:cNvPr id="2" name="그룹 1">
            <a:extLst>
              <a:ext uri="{FF2B5EF4-FFF2-40B4-BE49-F238E27FC236}">
                <a16:creationId xmlns:a16="http://schemas.microsoft.com/office/drawing/2014/main" id="{C87A8986-395A-4292-9646-247D1A1E283D}"/>
              </a:ext>
            </a:extLst>
          </p:cNvPr>
          <p:cNvGrpSpPr/>
          <p:nvPr/>
        </p:nvGrpSpPr>
        <p:grpSpPr>
          <a:xfrm>
            <a:off x="6645372" y="1858487"/>
            <a:ext cx="4769501" cy="4018792"/>
            <a:chOff x="6645372" y="1858487"/>
            <a:chExt cx="4769501" cy="4018792"/>
          </a:xfrm>
        </p:grpSpPr>
        <p:sp>
          <p:nvSpPr>
            <p:cNvPr id="39" name="직사각형 38">
              <a:extLst>
                <a:ext uri="{FF2B5EF4-FFF2-40B4-BE49-F238E27FC236}">
                  <a16:creationId xmlns:a16="http://schemas.microsoft.com/office/drawing/2014/main" id="{FB391D4B-593A-4A21-89CA-9B9D2B483458}"/>
                </a:ext>
              </a:extLst>
            </p:cNvPr>
            <p:cNvSpPr/>
            <p:nvPr/>
          </p:nvSpPr>
          <p:spPr>
            <a:xfrm>
              <a:off x="6645372" y="1858487"/>
              <a:ext cx="4769501" cy="40187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lnSpc>
                  <a:spcPct val="130000"/>
                </a:lnSpc>
                <a:buFont typeface="Wingdings" panose="05000000000000000000" pitchFamily="2" charset="2"/>
                <a:buChar char="§"/>
              </a:pPr>
              <a:r>
                <a:rPr lang="ko-KR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고압작업</a:t>
              </a:r>
              <a:r>
                <a:rPr lang="en-US" altLang="ko-KR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, </a:t>
              </a:r>
              <a:r>
                <a:rPr lang="ko-KR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잠수작업 </a:t>
              </a:r>
            </a:p>
            <a:p>
              <a:pPr marL="285750" indent="-285750">
                <a:lnSpc>
                  <a:spcPct val="130000"/>
                </a:lnSpc>
                <a:buFont typeface="Wingdings" panose="05000000000000000000" pitchFamily="2" charset="2"/>
                <a:buChar char="§"/>
              </a:pPr>
              <a:r>
                <a:rPr lang="en-US" altLang="ko-KR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18</a:t>
              </a:r>
              <a:r>
                <a:rPr lang="ko-KR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세 미만의 운전</a:t>
              </a:r>
              <a:r>
                <a:rPr lang="en-US" altLang="ko-KR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(</a:t>
              </a:r>
              <a:r>
                <a:rPr lang="ko-KR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조종</a:t>
              </a:r>
              <a:r>
                <a:rPr lang="en-US" altLang="ko-KR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) </a:t>
              </a:r>
              <a:r>
                <a:rPr lang="ko-KR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면허취득을 제한하고 있는 업종의 운전 </a:t>
              </a:r>
              <a:r>
                <a:rPr lang="en-US" altLang="ko-KR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(</a:t>
              </a:r>
              <a:r>
                <a:rPr lang="ko-KR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조종</a:t>
              </a:r>
              <a:r>
                <a:rPr lang="en-US" altLang="ko-KR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)</a:t>
              </a:r>
              <a:r>
                <a:rPr lang="ko-KR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업무 </a:t>
              </a:r>
            </a:p>
            <a:p>
              <a:pPr marL="285750" indent="-285750">
                <a:lnSpc>
                  <a:spcPct val="130000"/>
                </a:lnSpc>
                <a:buFont typeface="Wingdings" panose="05000000000000000000" pitchFamily="2" charset="2"/>
                <a:buChar char="§"/>
              </a:pPr>
              <a:r>
                <a:rPr lang="ko-KR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청소년보호법 등 타 법률에서 </a:t>
              </a:r>
              <a:r>
                <a:rPr lang="en-US" altLang="ko-KR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18</a:t>
              </a:r>
              <a:r>
                <a:rPr lang="ko-KR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세 미만 청소년의 고용을 금지하고 있는 업종</a:t>
              </a:r>
              <a:endPara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endParaRPr>
            </a:p>
            <a:p>
              <a:pPr marL="285750" indent="-285750">
                <a:lnSpc>
                  <a:spcPct val="130000"/>
                </a:lnSpc>
                <a:buFont typeface="Wingdings" panose="05000000000000000000" pitchFamily="2" charset="2"/>
                <a:buChar char="§"/>
              </a:pPr>
              <a:endPara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endParaRPr>
            </a:p>
            <a:p>
              <a:pPr marL="285750" indent="-285750">
                <a:lnSpc>
                  <a:spcPct val="130000"/>
                </a:lnSpc>
                <a:buFont typeface="Wingdings" panose="05000000000000000000" pitchFamily="2" charset="2"/>
                <a:buChar char="§"/>
              </a:pPr>
              <a:endPara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endParaRPr>
            </a:p>
            <a:p>
              <a:pPr marL="285750" indent="-285750">
                <a:lnSpc>
                  <a:spcPct val="130000"/>
                </a:lnSpc>
                <a:buFont typeface="Wingdings" panose="05000000000000000000" pitchFamily="2" charset="2"/>
                <a:buChar char="§"/>
              </a:pPr>
              <a:endPara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endParaRPr>
            </a:p>
            <a:p>
              <a:pPr marL="285750" indent="-285750">
                <a:lnSpc>
                  <a:spcPct val="130000"/>
                </a:lnSpc>
                <a:buFont typeface="Wingdings" panose="05000000000000000000" pitchFamily="2" charset="2"/>
                <a:buChar char="§"/>
              </a:pPr>
              <a:r>
                <a:rPr lang="ko-KR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교도소 또는 정신병원</a:t>
              </a:r>
              <a:r>
                <a:rPr lang="en-US" altLang="ko-KR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, </a:t>
              </a:r>
              <a:r>
                <a:rPr lang="ko-KR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소각 또는 도살 업무 </a:t>
              </a:r>
            </a:p>
            <a:p>
              <a:pPr marL="285750" indent="-285750">
                <a:lnSpc>
                  <a:spcPct val="130000"/>
                </a:lnSpc>
                <a:buFont typeface="Wingdings" panose="05000000000000000000" pitchFamily="2" charset="2"/>
                <a:buChar char="§"/>
              </a:pPr>
              <a:r>
                <a:rPr lang="ko-KR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유류</a:t>
              </a:r>
              <a:r>
                <a:rPr lang="en-US" altLang="ko-KR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(</a:t>
              </a:r>
              <a:r>
                <a:rPr lang="ko-KR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기름</a:t>
              </a:r>
              <a:r>
                <a:rPr lang="en-US" altLang="ko-KR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)</a:t>
              </a:r>
              <a:r>
                <a:rPr lang="ko-KR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을 취급하는 업무</a:t>
              </a:r>
              <a:r>
                <a:rPr lang="en-US" altLang="ko-KR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(</a:t>
              </a:r>
              <a:r>
                <a:rPr lang="ko-KR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주유소 제외</a:t>
              </a:r>
              <a:r>
                <a:rPr lang="en-US" altLang="ko-KR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) </a:t>
              </a:r>
            </a:p>
            <a:p>
              <a:pPr marL="285750" indent="-285750">
                <a:lnSpc>
                  <a:spcPct val="130000"/>
                </a:lnSpc>
                <a:buFont typeface="Wingdings" panose="05000000000000000000" pitchFamily="2" charset="2"/>
                <a:buChar char="§"/>
              </a:pPr>
              <a:r>
                <a:rPr lang="en-US" altLang="ko-KR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2-</a:t>
              </a:r>
              <a:r>
                <a:rPr lang="ko-KR" altLang="en-US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브로보프로판</a:t>
              </a:r>
              <a:r>
                <a:rPr lang="ko-KR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 취급 또는 노출 업무 </a:t>
              </a:r>
            </a:p>
          </p:txBody>
        </p:sp>
        <p:sp>
          <p:nvSpPr>
            <p:cNvPr id="41" name="사각형: 둥근 모서리 40">
              <a:extLst>
                <a:ext uri="{FF2B5EF4-FFF2-40B4-BE49-F238E27FC236}">
                  <a16:creationId xmlns:a16="http://schemas.microsoft.com/office/drawing/2014/main" id="{9B23359E-C684-4087-9FD7-2ADEBD04C231}"/>
                </a:ext>
              </a:extLst>
            </p:cNvPr>
            <p:cNvSpPr/>
            <p:nvPr/>
          </p:nvSpPr>
          <p:spPr>
            <a:xfrm>
              <a:off x="6944867" y="3758945"/>
              <a:ext cx="4393694" cy="914400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lvl="1" indent="-9525"/>
              <a:r>
                <a:rPr lang="ko-KR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유흥주점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, </a:t>
              </a:r>
              <a:r>
                <a:rPr lang="ko-KR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단란주점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, </a:t>
              </a:r>
              <a:r>
                <a:rPr lang="ko-KR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비디오방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, </a:t>
              </a:r>
              <a:r>
                <a:rPr lang="ko-KR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노래방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, </a:t>
              </a:r>
              <a:r>
                <a:rPr lang="ko-KR" altLang="en-US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전화방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, </a:t>
              </a:r>
              <a:r>
                <a:rPr lang="ko-KR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무도장업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, </a:t>
              </a:r>
              <a:r>
                <a:rPr lang="ko-KR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숙박업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, </a:t>
              </a:r>
            </a:p>
            <a:p>
              <a:pPr marL="92075" lvl="1" indent="-9525"/>
              <a:r>
                <a:rPr lang="ko-KR" altLang="en-US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이용업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, </a:t>
              </a:r>
              <a:r>
                <a:rPr lang="ko-KR" altLang="en-US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목욕장업</a:t>
              </a:r>
              <a:r>
                <a:rPr lang="ko-KR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 중 </a:t>
              </a:r>
              <a:r>
                <a:rPr lang="ko-KR" altLang="en-US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안마실</a:t>
              </a:r>
              <a:r>
                <a:rPr lang="ko-KR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 등 설치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, </a:t>
              </a:r>
              <a:r>
                <a:rPr lang="ko-KR" altLang="en-US" sz="12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유독물</a:t>
              </a:r>
              <a:r>
                <a:rPr lang="ko-KR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 제조 및 판매업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, </a:t>
              </a:r>
              <a:r>
                <a:rPr lang="ko-KR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티켓다방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, </a:t>
              </a:r>
              <a:r>
                <a:rPr lang="ko-KR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주류판매목적의 소주방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/</a:t>
              </a:r>
              <a:r>
                <a:rPr lang="ko-KR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호프집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/</a:t>
              </a:r>
              <a:r>
                <a:rPr lang="ko-KR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카페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, </a:t>
              </a:r>
              <a:r>
                <a:rPr lang="ko-KR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종합게임장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, </a:t>
              </a:r>
              <a:r>
                <a:rPr lang="ko-KR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만화방</a:t>
              </a:r>
              <a:r>
                <a:rPr lang="en-US" altLang="ko-KR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, PC</a:t>
              </a:r>
              <a:r>
                <a:rPr lang="ko-KR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제목 Light" panose="02020403020101020101" pitchFamily="18" charset="-127"/>
                  <a:ea typeface="경기천년제목 Light" panose="02020403020101020101" pitchFamily="18" charset="-127"/>
                </a:rPr>
                <a:t>방 등</a:t>
              </a:r>
              <a:endPara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endParaRPr>
            </a:p>
          </p:txBody>
        </p:sp>
      </p:grpSp>
      <p:pic>
        <p:nvPicPr>
          <p:cNvPr id="48" name="그래픽 47">
            <a:extLst>
              <a:ext uri="{FF2B5EF4-FFF2-40B4-BE49-F238E27FC236}">
                <a16:creationId xmlns:a16="http://schemas.microsoft.com/office/drawing/2014/main" id="{2587CFBC-D546-48A4-A3BE-1601EC4F8C5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xmlns="" r:embed="rId14"/>
              </a:ext>
            </a:extLst>
          </a:blip>
          <a:stretch>
            <a:fillRect/>
          </a:stretch>
        </p:blipFill>
        <p:spPr>
          <a:xfrm>
            <a:off x="987897" y="2287324"/>
            <a:ext cx="934875" cy="1028990"/>
          </a:xfrm>
          <a:prstGeom prst="rect">
            <a:avLst/>
          </a:prstGeom>
        </p:spPr>
      </p:pic>
      <p:pic>
        <p:nvPicPr>
          <p:cNvPr id="15" name="그래픽 14">
            <a:extLst>
              <a:ext uri="{FF2B5EF4-FFF2-40B4-BE49-F238E27FC236}">
                <a16:creationId xmlns:a16="http://schemas.microsoft.com/office/drawing/2014/main" id="{178D743A-6EBE-42D9-BEF5-9B8382D965EC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xmlns="" r:embed="rId16"/>
              </a:ext>
            </a:extLst>
          </a:blip>
          <a:stretch>
            <a:fillRect/>
          </a:stretch>
        </p:blipFill>
        <p:spPr>
          <a:xfrm>
            <a:off x="879013" y="4473109"/>
            <a:ext cx="1079373" cy="824364"/>
          </a:xfrm>
          <a:prstGeom prst="rect">
            <a:avLst/>
          </a:prstGeom>
        </p:spPr>
      </p:pic>
      <p:sp>
        <p:nvSpPr>
          <p:cNvPr id="51" name="사각형: 둥근 모서리 50">
            <a:extLst>
              <a:ext uri="{FF2B5EF4-FFF2-40B4-BE49-F238E27FC236}">
                <a16:creationId xmlns:a16="http://schemas.microsoft.com/office/drawing/2014/main" id="{22DB055F-70BB-4D1D-B4A0-58D2FB4D7AC2}"/>
              </a:ext>
            </a:extLst>
          </p:cNvPr>
          <p:cNvSpPr/>
          <p:nvPr/>
        </p:nvSpPr>
        <p:spPr>
          <a:xfrm>
            <a:off x="873899" y="3294399"/>
            <a:ext cx="1126294" cy="212656"/>
          </a:xfrm>
          <a:prstGeom prst="roundRect">
            <a:avLst>
              <a:gd name="adj" fmla="val 50000"/>
            </a:avLst>
          </a:prstGeom>
          <a:solidFill>
            <a:srgbClr val="85C5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rPr>
              <a:t>노래방</a:t>
            </a:r>
          </a:p>
        </p:txBody>
      </p:sp>
      <p:sp>
        <p:nvSpPr>
          <p:cNvPr id="52" name="사각형: 둥근 모서리 51">
            <a:extLst>
              <a:ext uri="{FF2B5EF4-FFF2-40B4-BE49-F238E27FC236}">
                <a16:creationId xmlns:a16="http://schemas.microsoft.com/office/drawing/2014/main" id="{EE998165-06ED-407B-9DD7-CFD718B10C3A}"/>
              </a:ext>
            </a:extLst>
          </p:cNvPr>
          <p:cNvSpPr/>
          <p:nvPr/>
        </p:nvSpPr>
        <p:spPr>
          <a:xfrm>
            <a:off x="2721105" y="3294399"/>
            <a:ext cx="1126294" cy="212656"/>
          </a:xfrm>
          <a:prstGeom prst="roundRect">
            <a:avLst>
              <a:gd name="adj" fmla="val 50000"/>
            </a:avLst>
          </a:prstGeom>
          <a:solidFill>
            <a:srgbClr val="85C5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rPr>
              <a:t>주유소</a:t>
            </a:r>
          </a:p>
        </p:txBody>
      </p:sp>
      <p:sp>
        <p:nvSpPr>
          <p:cNvPr id="53" name="사각형: 둥근 모서리 52">
            <a:extLst>
              <a:ext uri="{FF2B5EF4-FFF2-40B4-BE49-F238E27FC236}">
                <a16:creationId xmlns:a16="http://schemas.microsoft.com/office/drawing/2014/main" id="{EE60917D-14A6-4340-B754-A9B7984787CC}"/>
              </a:ext>
            </a:extLst>
          </p:cNvPr>
          <p:cNvSpPr/>
          <p:nvPr/>
        </p:nvSpPr>
        <p:spPr>
          <a:xfrm>
            <a:off x="4690205" y="3294399"/>
            <a:ext cx="1126294" cy="212656"/>
          </a:xfrm>
          <a:prstGeom prst="roundRect">
            <a:avLst>
              <a:gd name="adj" fmla="val 50000"/>
            </a:avLst>
          </a:prstGeom>
          <a:solidFill>
            <a:srgbClr val="85C5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err="1">
                <a:latin typeface="경기천년바탕 Regular" panose="02020503020101020101" pitchFamily="18" charset="-127"/>
                <a:ea typeface="경기천년바탕 Regular" panose="02020503020101020101" pitchFamily="18" charset="-127"/>
              </a:rPr>
              <a:t>잠수사</a:t>
            </a:r>
            <a:endParaRPr lang="ko-KR" altLang="en-US" sz="12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54" name="사각형: 둥근 모서리 53">
            <a:extLst>
              <a:ext uri="{FF2B5EF4-FFF2-40B4-BE49-F238E27FC236}">
                <a16:creationId xmlns:a16="http://schemas.microsoft.com/office/drawing/2014/main" id="{35EC6F4A-214A-48D8-BDA5-F43B269F2D42}"/>
              </a:ext>
            </a:extLst>
          </p:cNvPr>
          <p:cNvSpPr/>
          <p:nvPr/>
        </p:nvSpPr>
        <p:spPr>
          <a:xfrm>
            <a:off x="834478" y="5475892"/>
            <a:ext cx="1126294" cy="212656"/>
          </a:xfrm>
          <a:prstGeom prst="roundRect">
            <a:avLst>
              <a:gd name="adj" fmla="val 50000"/>
            </a:avLst>
          </a:prstGeom>
          <a:solidFill>
            <a:srgbClr val="85C5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rPr>
              <a:t>모텔</a:t>
            </a:r>
          </a:p>
        </p:txBody>
      </p:sp>
      <p:sp>
        <p:nvSpPr>
          <p:cNvPr id="55" name="사각형: 둥근 모서리 54">
            <a:extLst>
              <a:ext uri="{FF2B5EF4-FFF2-40B4-BE49-F238E27FC236}">
                <a16:creationId xmlns:a16="http://schemas.microsoft.com/office/drawing/2014/main" id="{79808484-88AB-49BC-BE86-8AFDA12D40C1}"/>
              </a:ext>
            </a:extLst>
          </p:cNvPr>
          <p:cNvSpPr/>
          <p:nvPr/>
        </p:nvSpPr>
        <p:spPr>
          <a:xfrm>
            <a:off x="2790876" y="5475892"/>
            <a:ext cx="1126294" cy="212656"/>
          </a:xfrm>
          <a:prstGeom prst="roundRect">
            <a:avLst>
              <a:gd name="adj" fmla="val 50000"/>
            </a:avLst>
          </a:prstGeom>
          <a:solidFill>
            <a:srgbClr val="85C5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 err="1">
                <a:latin typeface="경기천년바탕 Regular" panose="02020503020101020101" pitchFamily="18" charset="-127"/>
                <a:ea typeface="경기천년바탕 Regular" panose="02020503020101020101" pitchFamily="18" charset="-127"/>
              </a:rPr>
              <a:t>식당서빙</a:t>
            </a:r>
            <a:endParaRPr lang="ko-KR" altLang="en-US" sz="12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56" name="사각형: 둥근 모서리 55">
            <a:extLst>
              <a:ext uri="{FF2B5EF4-FFF2-40B4-BE49-F238E27FC236}">
                <a16:creationId xmlns:a16="http://schemas.microsoft.com/office/drawing/2014/main" id="{862B4613-304A-479E-A36F-777B552CFAA8}"/>
              </a:ext>
            </a:extLst>
          </p:cNvPr>
          <p:cNvSpPr/>
          <p:nvPr/>
        </p:nvSpPr>
        <p:spPr>
          <a:xfrm>
            <a:off x="4641045" y="5475892"/>
            <a:ext cx="1126294" cy="212656"/>
          </a:xfrm>
          <a:prstGeom prst="roundRect">
            <a:avLst>
              <a:gd name="adj" fmla="val 50000"/>
            </a:avLst>
          </a:prstGeom>
          <a:solidFill>
            <a:srgbClr val="85C5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rPr>
              <a:t>PC</a:t>
            </a:r>
            <a:r>
              <a:rPr lang="ko-KR" altLang="en-US" sz="1200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rPr>
              <a:t>방</a:t>
            </a:r>
          </a:p>
        </p:txBody>
      </p:sp>
      <p:pic>
        <p:nvPicPr>
          <p:cNvPr id="4" name="그래픽 3" descr="금지 표지">
            <a:extLst>
              <a:ext uri="{FF2B5EF4-FFF2-40B4-BE49-F238E27FC236}">
                <a16:creationId xmlns:a16="http://schemas.microsoft.com/office/drawing/2014/main" id="{7685AEC5-5325-489F-BEEE-22A1C24A6ED9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8"/>
              </a:ext>
            </a:extLst>
          </a:blip>
          <a:stretch>
            <a:fillRect/>
          </a:stretch>
        </p:blipFill>
        <p:spPr>
          <a:xfrm>
            <a:off x="889290" y="2213009"/>
            <a:ext cx="1079373" cy="1079373"/>
          </a:xfrm>
          <a:prstGeom prst="rect">
            <a:avLst/>
          </a:prstGeom>
        </p:spPr>
      </p:pic>
      <p:pic>
        <p:nvPicPr>
          <p:cNvPr id="32" name="그래픽 31" descr="금지 표지">
            <a:extLst>
              <a:ext uri="{FF2B5EF4-FFF2-40B4-BE49-F238E27FC236}">
                <a16:creationId xmlns:a16="http://schemas.microsoft.com/office/drawing/2014/main" id="{9B2C8A1D-792B-4E1E-8665-EDFFA838234A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8"/>
              </a:ext>
            </a:extLst>
          </a:blip>
          <a:stretch>
            <a:fillRect/>
          </a:stretch>
        </p:blipFill>
        <p:spPr>
          <a:xfrm>
            <a:off x="889290" y="4393151"/>
            <a:ext cx="1079373" cy="1079373"/>
          </a:xfrm>
          <a:prstGeom prst="rect">
            <a:avLst/>
          </a:prstGeom>
        </p:spPr>
      </p:pic>
      <p:pic>
        <p:nvPicPr>
          <p:cNvPr id="33" name="그래픽 32" descr="금지 표지">
            <a:extLst>
              <a:ext uri="{FF2B5EF4-FFF2-40B4-BE49-F238E27FC236}">
                <a16:creationId xmlns:a16="http://schemas.microsoft.com/office/drawing/2014/main" id="{DFB0D102-D4FE-4CF2-B4B9-65013BC72EF6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8"/>
              </a:ext>
            </a:extLst>
          </a:blip>
          <a:stretch>
            <a:fillRect/>
          </a:stretch>
        </p:blipFill>
        <p:spPr>
          <a:xfrm>
            <a:off x="4714144" y="2213009"/>
            <a:ext cx="1079373" cy="1079373"/>
          </a:xfrm>
          <a:prstGeom prst="rect">
            <a:avLst/>
          </a:prstGeom>
        </p:spPr>
      </p:pic>
      <p:pic>
        <p:nvPicPr>
          <p:cNvPr id="34" name="그래픽 33" descr="금지 표지">
            <a:extLst>
              <a:ext uri="{FF2B5EF4-FFF2-40B4-BE49-F238E27FC236}">
                <a16:creationId xmlns:a16="http://schemas.microsoft.com/office/drawing/2014/main" id="{1EDF1CC5-B9E2-49F1-BA8B-19AE527EF633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8"/>
              </a:ext>
            </a:extLst>
          </a:blip>
          <a:stretch>
            <a:fillRect/>
          </a:stretch>
        </p:blipFill>
        <p:spPr>
          <a:xfrm>
            <a:off x="4714144" y="4393151"/>
            <a:ext cx="1079373" cy="107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85926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1000" fill="hold"/>
                                        <p:tgtEl>
                                          <p:spTgt spid="33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1000" fill="hold"/>
                                        <p:tgtEl>
                                          <p:spTgt spid="34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1" dur="1000" fill="hold"/>
                                        <p:tgtEl>
                                          <p:spTgt spid="32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6CAD641D-C3F4-4150-B444-9A16020F8C93}"/>
              </a:ext>
            </a:extLst>
          </p:cNvPr>
          <p:cNvSpPr/>
          <p:nvPr/>
        </p:nvSpPr>
        <p:spPr>
          <a:xfrm>
            <a:off x="-1" y="0"/>
            <a:ext cx="12191999" cy="6857998"/>
          </a:xfrm>
          <a:prstGeom prst="rect">
            <a:avLst/>
          </a:prstGeom>
          <a:solidFill>
            <a:srgbClr val="E69F4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7E7EF0CB-4E04-46A3-AD55-A6B34454E897}"/>
              </a:ext>
            </a:extLst>
          </p:cNvPr>
          <p:cNvCxnSpPr>
            <a:cxnSpLocks/>
          </p:cNvCxnSpPr>
          <p:nvPr/>
        </p:nvCxnSpPr>
        <p:spPr>
          <a:xfrm flipV="1">
            <a:off x="6513720" y="1"/>
            <a:ext cx="0" cy="6857999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CE02C49A-594F-468F-ACCF-2F03F14A41A0}"/>
              </a:ext>
            </a:extLst>
          </p:cNvPr>
          <p:cNvSpPr/>
          <p:nvPr/>
        </p:nvSpPr>
        <p:spPr>
          <a:xfrm>
            <a:off x="6912168" y="1964088"/>
            <a:ext cx="4826252" cy="25483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28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강제 근로 금지</a:t>
            </a:r>
            <a:endParaRPr lang="en-US" altLang="ko-KR" sz="28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8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폭행</a:t>
            </a:r>
            <a:r>
              <a:rPr lang="en-US" altLang="ko-KR" sz="28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</a:t>
            </a:r>
            <a:r>
              <a:rPr lang="ko-KR" altLang="en-US" sz="28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언어폭력</a:t>
            </a:r>
            <a:r>
              <a:rPr lang="en-US" altLang="ko-KR" sz="28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 </a:t>
            </a:r>
            <a:r>
              <a:rPr lang="ko-KR" altLang="en-US" sz="28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금지</a:t>
            </a:r>
            <a:endParaRPr lang="en-US" altLang="ko-KR" sz="28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8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직장 내 성희롱 금지</a:t>
            </a:r>
            <a:endParaRPr lang="en-US" altLang="ko-KR" sz="28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grpSp>
        <p:nvGrpSpPr>
          <p:cNvPr id="31" name="그룹 30">
            <a:extLst>
              <a:ext uri="{FF2B5EF4-FFF2-40B4-BE49-F238E27FC236}">
                <a16:creationId xmlns:a16="http://schemas.microsoft.com/office/drawing/2014/main" id="{8CC918F3-12EE-4A6C-BEC9-BA501B061CBF}"/>
              </a:ext>
            </a:extLst>
          </p:cNvPr>
          <p:cNvGrpSpPr/>
          <p:nvPr/>
        </p:nvGrpSpPr>
        <p:grpSpPr>
          <a:xfrm>
            <a:off x="6301965" y="2201846"/>
            <a:ext cx="486076" cy="581698"/>
            <a:chOff x="5889346" y="3215497"/>
            <a:chExt cx="486076" cy="581698"/>
          </a:xfrm>
        </p:grpSpPr>
        <p:sp>
          <p:nvSpPr>
            <p:cNvPr id="27" name="타원 26">
              <a:extLst>
                <a:ext uri="{FF2B5EF4-FFF2-40B4-BE49-F238E27FC236}">
                  <a16:creationId xmlns:a16="http://schemas.microsoft.com/office/drawing/2014/main" id="{9155274A-4BC3-41B3-B48C-29DD33A95A9D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28" name="직사각형 27">
              <a:extLst>
                <a:ext uri="{FF2B5EF4-FFF2-40B4-BE49-F238E27FC236}">
                  <a16:creationId xmlns:a16="http://schemas.microsoft.com/office/drawing/2014/main" id="{8319A9A5-3CC9-485A-A9C0-C09903F6B3D1}"/>
                </a:ext>
              </a:extLst>
            </p:cNvPr>
            <p:cNvSpPr/>
            <p:nvPr/>
          </p:nvSpPr>
          <p:spPr>
            <a:xfrm>
              <a:off x="5896785" y="3215497"/>
              <a:ext cx="478637" cy="5816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2400" dirty="0">
                  <a:solidFill>
                    <a:srgbClr val="E69F4D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2400" dirty="0">
                <a:solidFill>
                  <a:srgbClr val="E69F4D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7ACE8E94-D108-4B25-AAA6-FE337A22213A}"/>
              </a:ext>
            </a:extLst>
          </p:cNvPr>
          <p:cNvGrpSpPr/>
          <p:nvPr/>
        </p:nvGrpSpPr>
        <p:grpSpPr>
          <a:xfrm>
            <a:off x="6301965" y="3898696"/>
            <a:ext cx="486076" cy="581698"/>
            <a:chOff x="5889346" y="3215497"/>
            <a:chExt cx="486076" cy="581698"/>
          </a:xfrm>
        </p:grpSpPr>
        <p:sp>
          <p:nvSpPr>
            <p:cNvPr id="33" name="타원 32">
              <a:extLst>
                <a:ext uri="{FF2B5EF4-FFF2-40B4-BE49-F238E27FC236}">
                  <a16:creationId xmlns:a16="http://schemas.microsoft.com/office/drawing/2014/main" id="{870ED5A4-81AF-4270-8F8B-8557B5FCBF55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69D36335-EAD7-40C8-8C2C-0C48945F635F}"/>
                </a:ext>
              </a:extLst>
            </p:cNvPr>
            <p:cNvSpPr/>
            <p:nvPr/>
          </p:nvSpPr>
          <p:spPr>
            <a:xfrm>
              <a:off x="5896785" y="3215497"/>
              <a:ext cx="478637" cy="5816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2400" dirty="0">
                  <a:solidFill>
                    <a:srgbClr val="E69F4D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2400" dirty="0">
                <a:solidFill>
                  <a:srgbClr val="E69F4D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grpSp>
        <p:nvGrpSpPr>
          <p:cNvPr id="38" name="그룹 37">
            <a:extLst>
              <a:ext uri="{FF2B5EF4-FFF2-40B4-BE49-F238E27FC236}">
                <a16:creationId xmlns:a16="http://schemas.microsoft.com/office/drawing/2014/main" id="{7C1951AC-F35F-4182-B623-A4F49AAF4F7C}"/>
              </a:ext>
            </a:extLst>
          </p:cNvPr>
          <p:cNvGrpSpPr/>
          <p:nvPr/>
        </p:nvGrpSpPr>
        <p:grpSpPr>
          <a:xfrm>
            <a:off x="6301965" y="3050271"/>
            <a:ext cx="486076" cy="581698"/>
            <a:chOff x="5889346" y="3215497"/>
            <a:chExt cx="486076" cy="581698"/>
          </a:xfrm>
        </p:grpSpPr>
        <p:sp>
          <p:nvSpPr>
            <p:cNvPr id="39" name="타원 38">
              <a:extLst>
                <a:ext uri="{FF2B5EF4-FFF2-40B4-BE49-F238E27FC236}">
                  <a16:creationId xmlns:a16="http://schemas.microsoft.com/office/drawing/2014/main" id="{818978C7-B5C4-4CF1-B239-C17DB0593B5A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40" name="직사각형 39">
              <a:extLst>
                <a:ext uri="{FF2B5EF4-FFF2-40B4-BE49-F238E27FC236}">
                  <a16:creationId xmlns:a16="http://schemas.microsoft.com/office/drawing/2014/main" id="{A76A354E-0A2A-420C-A332-5999EE878701}"/>
                </a:ext>
              </a:extLst>
            </p:cNvPr>
            <p:cNvSpPr/>
            <p:nvPr/>
          </p:nvSpPr>
          <p:spPr>
            <a:xfrm>
              <a:off x="5896785" y="3215497"/>
              <a:ext cx="478637" cy="5816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2400" dirty="0">
                  <a:solidFill>
                    <a:srgbClr val="E69F4D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2400" dirty="0">
                <a:solidFill>
                  <a:srgbClr val="E69F4D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pic>
        <p:nvPicPr>
          <p:cNvPr id="18" name="그림 17">
            <a:extLst>
              <a:ext uri="{FF2B5EF4-FFF2-40B4-BE49-F238E27FC236}">
                <a16:creationId xmlns:a16="http://schemas.microsoft.com/office/drawing/2014/main" id="{6D077BA3-7B2E-4B2F-99CF-866EAE6D0F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285" y="429560"/>
            <a:ext cx="4648063" cy="3153263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AFC3AB65-8FAA-4B80-A8C7-A52D941C0C4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7342"/>
          <a:stretch/>
        </p:blipFill>
        <p:spPr>
          <a:xfrm>
            <a:off x="1360450" y="3518655"/>
            <a:ext cx="3709834" cy="2810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88462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>
            <a:extLst>
              <a:ext uri="{FF2B5EF4-FFF2-40B4-BE49-F238E27FC236}">
                <a16:creationId xmlns:a16="http://schemas.microsoft.com/office/drawing/2014/main" id="{30FF15CC-B9A9-4C60-ABB6-F1EBE8128D98}"/>
              </a:ext>
            </a:extLst>
          </p:cNvPr>
          <p:cNvSpPr/>
          <p:nvPr/>
        </p:nvSpPr>
        <p:spPr>
          <a:xfrm>
            <a:off x="0" y="5364798"/>
            <a:ext cx="12192000" cy="1127442"/>
          </a:xfrm>
          <a:prstGeom prst="rect">
            <a:avLst/>
          </a:prstGeom>
          <a:solidFill>
            <a:srgbClr val="E69F4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08E068AC-C971-483F-8490-D1D8376F4F45}"/>
              </a:ext>
            </a:extLst>
          </p:cNvPr>
          <p:cNvSpPr/>
          <p:nvPr/>
        </p:nvSpPr>
        <p:spPr>
          <a:xfrm>
            <a:off x="81280" y="5728464"/>
            <a:ext cx="106375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근로자를 강제로 일하게 했을 경우 </a:t>
            </a:r>
            <a:r>
              <a: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5</a:t>
            </a:r>
            <a:r>
              <a:rPr lang="ko-KR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년 이하 징역 또는 </a:t>
            </a:r>
            <a:r>
              <a: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5</a:t>
            </a:r>
            <a:r>
              <a:rPr lang="ko-KR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천만원 이하 벌금</a:t>
            </a:r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5F715F9E-1B7D-46E5-B8BE-240FB3A78F2B}"/>
              </a:ext>
            </a:extLst>
          </p:cNvPr>
          <p:cNvSpPr/>
          <p:nvPr/>
        </p:nvSpPr>
        <p:spPr>
          <a:xfrm>
            <a:off x="253022" y="386080"/>
            <a:ext cx="11186160" cy="914399"/>
          </a:xfrm>
          <a:prstGeom prst="roundRect">
            <a:avLst>
              <a:gd name="adj" fmla="val 50000"/>
            </a:avLst>
          </a:prstGeom>
          <a:solidFill>
            <a:srgbClr val="E69F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6D988FB-D913-4B6C-A637-009B77CDFE03}"/>
              </a:ext>
            </a:extLst>
          </p:cNvPr>
          <p:cNvSpPr/>
          <p:nvPr/>
        </p:nvSpPr>
        <p:spPr>
          <a:xfrm>
            <a:off x="1208459" y="528196"/>
            <a:ext cx="736658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강제 근로 금지</a:t>
            </a: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DF8F10B1-C2F2-43A8-B594-681B9BEA216F}"/>
              </a:ext>
            </a:extLst>
          </p:cNvPr>
          <p:cNvGrpSpPr/>
          <p:nvPr/>
        </p:nvGrpSpPr>
        <p:grpSpPr>
          <a:xfrm>
            <a:off x="417567" y="397367"/>
            <a:ext cx="913377" cy="780463"/>
            <a:chOff x="5889346" y="3307906"/>
            <a:chExt cx="553844" cy="473247"/>
          </a:xfrm>
        </p:grpSpPr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804DC53B-42EC-4E70-B8BC-9A56D3B58537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BEF1A12E-761B-4AA8-82BB-2C37D8F681B5}"/>
                </a:ext>
              </a:extLst>
            </p:cNvPr>
            <p:cNvSpPr/>
            <p:nvPr/>
          </p:nvSpPr>
          <p:spPr>
            <a:xfrm>
              <a:off x="5964553" y="3307906"/>
              <a:ext cx="478637" cy="4269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3000" dirty="0">
                  <a:solidFill>
                    <a:srgbClr val="E69F4D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3000" dirty="0">
                <a:solidFill>
                  <a:srgbClr val="E69F4D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FB3C6BDF-0C5D-44F0-AC6F-3910C9786532}"/>
              </a:ext>
            </a:extLst>
          </p:cNvPr>
          <p:cNvSpPr/>
          <p:nvPr/>
        </p:nvSpPr>
        <p:spPr>
          <a:xfrm>
            <a:off x="1976739" y="3561664"/>
            <a:ext cx="9747901" cy="11380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억지로 일하도록 강요하는 행위는 매우 다양한 형태로 나타납니다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→ 때리는 행위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심한 욕설이나 폭언을 반복</a:t>
            </a:r>
            <a:endParaRPr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사용자는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‘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취직인허증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없는 만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15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세 미만 청소년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’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을 고용했을 경우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처벌받을 수 있습니다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000C332D-8B2B-441D-97F7-A3DB3C375CEA}"/>
              </a:ext>
            </a:extLst>
          </p:cNvPr>
          <p:cNvSpPr/>
          <p:nvPr/>
        </p:nvSpPr>
        <p:spPr>
          <a:xfrm>
            <a:off x="1" y="1958833"/>
            <a:ext cx="12192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사용자는 폭행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협박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감금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그 밖에 정신상 또는 신체상의 자유를 </a:t>
            </a:r>
            <a:endParaRPr lang="en-US" altLang="ko-KR" sz="2800" dirty="0"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부당하게 구속하는 수단을 사용하여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</a:p>
          <a:p>
            <a:pPr algn="ctr"/>
            <a:r>
              <a:rPr lang="ko-KR" altLang="en-US" sz="28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근로자가 억지로 일하도록 강요할 수 없습니다</a:t>
            </a:r>
            <a:r>
              <a:rPr lang="en-US" altLang="ko-KR" sz="28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.</a:t>
            </a:r>
          </a:p>
        </p:txBody>
      </p:sp>
      <p:pic>
        <p:nvPicPr>
          <p:cNvPr id="14" name="그림 13">
            <a:extLst>
              <a:ext uri="{FF2B5EF4-FFF2-40B4-BE49-F238E27FC236}">
                <a16:creationId xmlns:a16="http://schemas.microsoft.com/office/drawing/2014/main" id="{BC30E06A-010A-4872-A0ED-E40E73BDD45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342"/>
          <a:stretch/>
        </p:blipFill>
        <p:spPr>
          <a:xfrm>
            <a:off x="9711053" y="481143"/>
            <a:ext cx="1007747" cy="763417"/>
          </a:xfrm>
          <a:prstGeom prst="rect">
            <a:avLst/>
          </a:prstGeom>
        </p:spPr>
      </p:pic>
      <p:pic>
        <p:nvPicPr>
          <p:cNvPr id="3" name="그래픽 2">
            <a:extLst>
              <a:ext uri="{FF2B5EF4-FFF2-40B4-BE49-F238E27FC236}">
                <a16:creationId xmlns:a16="http://schemas.microsoft.com/office/drawing/2014/main" id="{E739BE5B-BC21-4529-AE37-A41ED45B684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t="-1" b="-2202"/>
          <a:stretch/>
        </p:blipFill>
        <p:spPr>
          <a:xfrm flipH="1">
            <a:off x="9467883" y="4863997"/>
            <a:ext cx="852198" cy="1766500"/>
          </a:xfrm>
          <a:prstGeom prst="rect">
            <a:avLst/>
          </a:prstGeom>
        </p:spPr>
      </p:pic>
      <p:pic>
        <p:nvPicPr>
          <p:cNvPr id="18" name="그림 17" descr="시계이(가) 표시된 사진&#10;&#10;자동 생성된 설명">
            <a:extLst>
              <a:ext uri="{FF2B5EF4-FFF2-40B4-BE49-F238E27FC236}">
                <a16:creationId xmlns:a16="http://schemas.microsoft.com/office/drawing/2014/main" id="{D0692851-AC5C-4B36-8631-8D0F13AFBFE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76" t="12418" r="25430" b="9416"/>
          <a:stretch/>
        </p:blipFill>
        <p:spPr>
          <a:xfrm>
            <a:off x="10546260" y="47500"/>
            <a:ext cx="1543162" cy="1563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109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>
            <a:extLst>
              <a:ext uri="{FF2B5EF4-FFF2-40B4-BE49-F238E27FC236}">
                <a16:creationId xmlns:a16="http://schemas.microsoft.com/office/drawing/2014/main" id="{30FF15CC-B9A9-4C60-ABB6-F1EBE8128D98}"/>
              </a:ext>
            </a:extLst>
          </p:cNvPr>
          <p:cNvSpPr/>
          <p:nvPr/>
        </p:nvSpPr>
        <p:spPr>
          <a:xfrm>
            <a:off x="0" y="5364798"/>
            <a:ext cx="12192000" cy="1127442"/>
          </a:xfrm>
          <a:prstGeom prst="rect">
            <a:avLst/>
          </a:prstGeom>
          <a:solidFill>
            <a:srgbClr val="E69F4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08E068AC-C971-483F-8490-D1D8376F4F45}"/>
              </a:ext>
            </a:extLst>
          </p:cNvPr>
          <p:cNvSpPr/>
          <p:nvPr/>
        </p:nvSpPr>
        <p:spPr>
          <a:xfrm>
            <a:off x="185453" y="5728464"/>
            <a:ext cx="106375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근로자 폭행 시 </a:t>
            </a:r>
            <a:r>
              <a: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5</a:t>
            </a:r>
            <a:r>
              <a:rPr lang="ko-KR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년 이하 징역 또는 </a:t>
            </a:r>
            <a:r>
              <a: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5</a:t>
            </a:r>
            <a:r>
              <a:rPr lang="ko-KR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천만원 이하 벌금</a:t>
            </a:r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5F715F9E-1B7D-46E5-B8BE-240FB3A78F2B}"/>
              </a:ext>
            </a:extLst>
          </p:cNvPr>
          <p:cNvSpPr/>
          <p:nvPr/>
        </p:nvSpPr>
        <p:spPr>
          <a:xfrm>
            <a:off x="253022" y="386080"/>
            <a:ext cx="11186160" cy="914399"/>
          </a:xfrm>
          <a:prstGeom prst="roundRect">
            <a:avLst>
              <a:gd name="adj" fmla="val 50000"/>
            </a:avLst>
          </a:prstGeom>
          <a:solidFill>
            <a:srgbClr val="E69F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6D988FB-D913-4B6C-A637-009B77CDFE03}"/>
              </a:ext>
            </a:extLst>
          </p:cNvPr>
          <p:cNvSpPr/>
          <p:nvPr/>
        </p:nvSpPr>
        <p:spPr>
          <a:xfrm>
            <a:off x="1208459" y="528196"/>
            <a:ext cx="736658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폭행 금지</a:t>
            </a: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DF8F10B1-C2F2-43A8-B594-681B9BEA216F}"/>
              </a:ext>
            </a:extLst>
          </p:cNvPr>
          <p:cNvGrpSpPr/>
          <p:nvPr/>
        </p:nvGrpSpPr>
        <p:grpSpPr>
          <a:xfrm>
            <a:off x="417567" y="397367"/>
            <a:ext cx="913377" cy="780463"/>
            <a:chOff x="5889346" y="3307906"/>
            <a:chExt cx="553844" cy="473247"/>
          </a:xfrm>
        </p:grpSpPr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804DC53B-42EC-4E70-B8BC-9A56D3B58537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BEF1A12E-761B-4AA8-82BB-2C37D8F681B5}"/>
                </a:ext>
              </a:extLst>
            </p:cNvPr>
            <p:cNvSpPr/>
            <p:nvPr/>
          </p:nvSpPr>
          <p:spPr>
            <a:xfrm>
              <a:off x="5964553" y="3307906"/>
              <a:ext cx="478637" cy="4269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3000" dirty="0">
                  <a:solidFill>
                    <a:srgbClr val="E69F4D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3000" dirty="0">
                <a:solidFill>
                  <a:srgbClr val="E69F4D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FB3C6BDF-0C5D-44F0-AC6F-3910C9786532}"/>
              </a:ext>
            </a:extLst>
          </p:cNvPr>
          <p:cNvSpPr/>
          <p:nvPr/>
        </p:nvSpPr>
        <p:spPr>
          <a:xfrm>
            <a:off x="1756823" y="2989845"/>
            <a:ext cx="9586370" cy="18582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폭행에는 육체적인 고통 뿐만 아니라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막말과 욕설 등 폭언을 수차례 반복하는 것도 포함됩니다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일하면서 실수를 하였다고 해도 폭행은 절대 정당화 될 수 없으며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이는 높은 지위를 이용해 </a:t>
            </a:r>
            <a:endParaRPr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>
              <a:lnSpc>
                <a:spcPct val="130000"/>
              </a:lnSpc>
            </a:pP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근로자의 인권을 모독하는 위법행위입니다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폭행을 한 사용자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(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관리자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)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의 처벌을 원할 경우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폭행을 입증할 수 있는 증빙자료를 확보하여 </a:t>
            </a:r>
            <a:endParaRPr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>
              <a:lnSpc>
                <a:spcPct val="130000"/>
              </a:lnSpc>
            </a:pP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고용노동부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(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노동지청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)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에 신고할 수 있습니다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000C332D-8B2B-441D-97F7-A3DB3C375CEA}"/>
              </a:ext>
            </a:extLst>
          </p:cNvPr>
          <p:cNvSpPr/>
          <p:nvPr/>
        </p:nvSpPr>
        <p:spPr>
          <a:xfrm>
            <a:off x="1" y="1854658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사용자는 사고의 발생이나 그 밖의 어떠한 이유로도 </a:t>
            </a:r>
            <a:endParaRPr lang="en-US" altLang="ko-KR" sz="2800" dirty="0"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ko-KR" altLang="en-US" sz="28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근로자에게 폭행</a:t>
            </a:r>
            <a:r>
              <a:rPr lang="en-US" altLang="ko-KR" sz="28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(</a:t>
            </a:r>
            <a:r>
              <a:rPr lang="ko-KR" altLang="en-US" sz="28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언어폭력</a:t>
            </a:r>
            <a:r>
              <a:rPr lang="en-US" altLang="ko-KR" sz="28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)</a:t>
            </a:r>
            <a:r>
              <a:rPr lang="ko-KR" altLang="en-US" sz="28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을 하지 못합니다</a:t>
            </a:r>
            <a:r>
              <a:rPr lang="en-US" altLang="ko-KR" sz="28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.</a:t>
            </a:r>
          </a:p>
        </p:txBody>
      </p:sp>
      <p:pic>
        <p:nvPicPr>
          <p:cNvPr id="5" name="그래픽 4">
            <a:extLst>
              <a:ext uri="{FF2B5EF4-FFF2-40B4-BE49-F238E27FC236}">
                <a16:creationId xmlns:a16="http://schemas.microsoft.com/office/drawing/2014/main" id="{E1825E9F-35A8-4897-A797-752CC12773E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b="50478"/>
          <a:stretch/>
        </p:blipFill>
        <p:spPr>
          <a:xfrm>
            <a:off x="8711584" y="5176935"/>
            <a:ext cx="2052872" cy="1315305"/>
          </a:xfrm>
          <a:prstGeom prst="rect">
            <a:avLst/>
          </a:prstGeom>
        </p:spPr>
      </p:pic>
      <p:pic>
        <p:nvPicPr>
          <p:cNvPr id="18" name="그림 17" descr="시계이(가) 표시된 사진&#10;&#10;자동 생성된 설명">
            <a:extLst>
              <a:ext uri="{FF2B5EF4-FFF2-40B4-BE49-F238E27FC236}">
                <a16:creationId xmlns:a16="http://schemas.microsoft.com/office/drawing/2014/main" id="{F5C2D0DF-E3E3-42E2-BC47-0EC1EC35C6C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76" t="12418" r="25430" b="9416"/>
          <a:stretch/>
        </p:blipFill>
        <p:spPr>
          <a:xfrm>
            <a:off x="10546260" y="47500"/>
            <a:ext cx="1543162" cy="1563883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7BC29724-6838-4376-A49B-1F0BC703B94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7342"/>
          <a:stretch/>
        </p:blipFill>
        <p:spPr>
          <a:xfrm>
            <a:off x="9711053" y="481143"/>
            <a:ext cx="1007747" cy="763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22080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4F36D732-850D-4CF0-969D-FC6AC46D2F36}"/>
              </a:ext>
            </a:extLst>
          </p:cNvPr>
          <p:cNvSpPr/>
          <p:nvPr/>
        </p:nvSpPr>
        <p:spPr>
          <a:xfrm>
            <a:off x="1265608" y="2544366"/>
            <a:ext cx="94793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아르바이트를 하다 사정이 생겨 하루를 </a:t>
            </a:r>
            <a:r>
              <a:rPr lang="ko-KR" altLang="en-US" sz="24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무단으로 결근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했습니다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</a:p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다음날 출근을 하니 </a:t>
            </a:r>
            <a:r>
              <a:rPr lang="ko-KR" altLang="en-US" sz="24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사장님이 뺨을 때렸고 입술이 약간 찢어졌습니다</a:t>
            </a:r>
            <a:r>
              <a:rPr lang="en-US" altLang="ko-KR" sz="24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. </a:t>
            </a:r>
          </a:p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제가 잘 못한 거라 가게에 손해가 생겨 손해배상을 청구할 수도 </a:t>
            </a:r>
            <a:endParaRPr lang="en-US" altLang="ko-KR" sz="2400" dirty="0"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있다고 합니다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억울해서 잠도 오지 않습니다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어떻게 해야 하나요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?</a:t>
            </a: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7D55C7A8-E042-4766-B377-2A07A61FB3BC}"/>
              </a:ext>
            </a:extLst>
          </p:cNvPr>
          <p:cNvSpPr/>
          <p:nvPr/>
        </p:nvSpPr>
        <p:spPr>
          <a:xfrm>
            <a:off x="1265608" y="2007733"/>
            <a:ext cx="2558758" cy="425034"/>
          </a:xfrm>
          <a:prstGeom prst="roundRect">
            <a:avLst>
              <a:gd name="adj" fmla="val 50000"/>
            </a:avLst>
          </a:prstGeom>
          <a:solidFill>
            <a:srgbClr val="E69F4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9DE2DEB6-2CB8-479F-83C6-FCC52A287615}"/>
              </a:ext>
            </a:extLst>
          </p:cNvPr>
          <p:cNvSpPr/>
          <p:nvPr/>
        </p:nvSpPr>
        <p:spPr>
          <a:xfrm>
            <a:off x="1424068" y="2040497"/>
            <a:ext cx="2301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QUESTION 01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17E950D-8365-4BAA-8794-3E0B701702A2}"/>
              </a:ext>
            </a:extLst>
          </p:cNvPr>
          <p:cNvSpPr/>
          <p:nvPr/>
        </p:nvSpPr>
        <p:spPr>
          <a:xfrm>
            <a:off x="991602" y="282278"/>
            <a:ext cx="33478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Q&amp;A</a:t>
            </a: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2BDA74BA-6A56-400D-8E9B-176E8CDB84F2}"/>
              </a:ext>
            </a:extLst>
          </p:cNvPr>
          <p:cNvSpPr/>
          <p:nvPr/>
        </p:nvSpPr>
        <p:spPr>
          <a:xfrm>
            <a:off x="2245894" y="413568"/>
            <a:ext cx="9366939" cy="338553"/>
          </a:xfrm>
          <a:prstGeom prst="roundRect">
            <a:avLst>
              <a:gd name="adj" fmla="val 50000"/>
            </a:avLst>
          </a:prstGeom>
          <a:solidFill>
            <a:srgbClr val="E69F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E11D8EF-5199-49F8-9DA1-C156FFA43A4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E69F4D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01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BD65301-BF0D-4E1C-BDF4-5D1515850366}"/>
              </a:ext>
            </a:extLst>
          </p:cNvPr>
          <p:cNvSpPr/>
          <p:nvPr/>
        </p:nvSpPr>
        <p:spPr>
          <a:xfrm>
            <a:off x="8849360" y="423270"/>
            <a:ext cx="221110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폭행 금지</a:t>
            </a:r>
          </a:p>
        </p:txBody>
      </p:sp>
      <p:pic>
        <p:nvPicPr>
          <p:cNvPr id="4" name="그래픽 3">
            <a:extLst>
              <a:ext uri="{FF2B5EF4-FFF2-40B4-BE49-F238E27FC236}">
                <a16:creationId xmlns:a16="http://schemas.microsoft.com/office/drawing/2014/main" id="{3D731FBC-28B7-47E6-BC23-CECCCDF4AB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8778576" y="2806958"/>
            <a:ext cx="2352675" cy="3352800"/>
          </a:xfrm>
          <a:prstGeom prst="rect">
            <a:avLst/>
          </a:prstGeom>
        </p:spPr>
      </p:pic>
      <p:pic>
        <p:nvPicPr>
          <p:cNvPr id="11" name="그림 10" descr="시계이(가) 표시된 사진&#10;&#10;자동 생성된 설명">
            <a:extLst>
              <a:ext uri="{FF2B5EF4-FFF2-40B4-BE49-F238E27FC236}">
                <a16:creationId xmlns:a16="http://schemas.microsoft.com/office/drawing/2014/main" id="{F34BBB1D-623B-401E-84CA-150166D12A9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76" t="12418" r="25430" b="9416"/>
          <a:stretch/>
        </p:blipFill>
        <p:spPr>
          <a:xfrm>
            <a:off x="11182932" y="215317"/>
            <a:ext cx="660220" cy="669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5642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>
            <a:extLst>
              <a:ext uri="{FF2B5EF4-FFF2-40B4-BE49-F238E27FC236}">
                <a16:creationId xmlns:a16="http://schemas.microsoft.com/office/drawing/2014/main" id="{30FF15CC-B9A9-4C60-ABB6-F1EBE8128D98}"/>
              </a:ext>
            </a:extLst>
          </p:cNvPr>
          <p:cNvSpPr/>
          <p:nvPr/>
        </p:nvSpPr>
        <p:spPr>
          <a:xfrm>
            <a:off x="0" y="5364798"/>
            <a:ext cx="12192000" cy="1127442"/>
          </a:xfrm>
          <a:prstGeom prst="rect">
            <a:avLst/>
          </a:prstGeom>
          <a:solidFill>
            <a:srgbClr val="E69F4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08E068AC-C971-483F-8490-D1D8376F4F45}"/>
              </a:ext>
            </a:extLst>
          </p:cNvPr>
          <p:cNvSpPr/>
          <p:nvPr/>
        </p:nvSpPr>
        <p:spPr>
          <a:xfrm>
            <a:off x="280974" y="5728464"/>
            <a:ext cx="947648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성희롱 해당 사례에 대해 논의 해보기</a:t>
            </a:r>
            <a:endParaRPr lang="ko-KR" altLang="en-US" sz="2000" dirty="0">
              <a:solidFill>
                <a:schemeClr val="tx1">
                  <a:lumMod val="95000"/>
                  <a:lumOff val="5000"/>
                </a:schemeClr>
              </a:solidFill>
              <a:latin typeface="경기천년바탕 Bold" panose="02020803020101020101" pitchFamily="18" charset="-127"/>
              <a:ea typeface="경기천년바탕 Bold" panose="02020803020101020101" pitchFamily="18" charset="-127"/>
            </a:endParaRPr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5F715F9E-1B7D-46E5-B8BE-240FB3A78F2B}"/>
              </a:ext>
            </a:extLst>
          </p:cNvPr>
          <p:cNvSpPr/>
          <p:nvPr/>
        </p:nvSpPr>
        <p:spPr>
          <a:xfrm>
            <a:off x="253022" y="386080"/>
            <a:ext cx="11186160" cy="914399"/>
          </a:xfrm>
          <a:prstGeom prst="roundRect">
            <a:avLst>
              <a:gd name="adj" fmla="val 50000"/>
            </a:avLst>
          </a:prstGeom>
          <a:solidFill>
            <a:srgbClr val="E69F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6D988FB-D913-4B6C-A637-009B77CDFE03}"/>
              </a:ext>
            </a:extLst>
          </p:cNvPr>
          <p:cNvSpPr/>
          <p:nvPr/>
        </p:nvSpPr>
        <p:spPr>
          <a:xfrm>
            <a:off x="1208459" y="528196"/>
            <a:ext cx="736658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직장 내 성희롱 금지</a:t>
            </a: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DF8F10B1-C2F2-43A8-B594-681B9BEA216F}"/>
              </a:ext>
            </a:extLst>
          </p:cNvPr>
          <p:cNvGrpSpPr/>
          <p:nvPr/>
        </p:nvGrpSpPr>
        <p:grpSpPr>
          <a:xfrm>
            <a:off x="417567" y="397367"/>
            <a:ext cx="913377" cy="780463"/>
            <a:chOff x="5889346" y="3307906"/>
            <a:chExt cx="553844" cy="473247"/>
          </a:xfrm>
        </p:grpSpPr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804DC53B-42EC-4E70-B8BC-9A56D3B58537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BEF1A12E-761B-4AA8-82BB-2C37D8F681B5}"/>
                </a:ext>
              </a:extLst>
            </p:cNvPr>
            <p:cNvSpPr/>
            <p:nvPr/>
          </p:nvSpPr>
          <p:spPr>
            <a:xfrm>
              <a:off x="5964553" y="3307906"/>
              <a:ext cx="478637" cy="4269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3000" dirty="0">
                  <a:solidFill>
                    <a:srgbClr val="E69F4D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3000" dirty="0">
                <a:solidFill>
                  <a:srgbClr val="E69F4D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FB3C6BDF-0C5D-44F0-AC6F-3910C9786532}"/>
              </a:ext>
            </a:extLst>
          </p:cNvPr>
          <p:cNvSpPr/>
          <p:nvPr/>
        </p:nvSpPr>
        <p:spPr>
          <a:xfrm>
            <a:off x="2682796" y="3082445"/>
            <a:ext cx="7074661" cy="1498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직장내 성희롱 피해자는 여성 뿐 아니라 남성도 될 수 있으며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</a:p>
          <a:p>
            <a:pPr>
              <a:lnSpc>
                <a:spcPct val="130000"/>
              </a:lnSpc>
            </a:pP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대부분 직급이 낮은 근로자일 경우가 많습니다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성희롱은 피해자의 느낌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(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굴욕감이나 혐오감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)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을 우선적으로 고려하여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사업장 밖에서 이루어지는 행위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(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회식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야유회 등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)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도 해당됩니다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000C332D-8B2B-441D-97F7-A3DB3C375CEA}"/>
              </a:ext>
            </a:extLst>
          </p:cNvPr>
          <p:cNvSpPr/>
          <p:nvPr/>
        </p:nvSpPr>
        <p:spPr>
          <a:xfrm>
            <a:off x="1" y="1947258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사업주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상급자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동료 근로자는 직장내 지위를 이용하여 </a:t>
            </a:r>
            <a:endParaRPr lang="en-US" altLang="ko-KR" sz="2800" dirty="0"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다른 근로자에게 </a:t>
            </a:r>
            <a:r>
              <a:rPr lang="ko-KR" altLang="en-US" sz="28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성희롱을 해서는 안됩니다</a:t>
            </a:r>
            <a:r>
              <a:rPr lang="en-US" altLang="ko-KR" sz="28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.</a:t>
            </a:r>
          </a:p>
        </p:txBody>
      </p:sp>
      <p:pic>
        <p:nvPicPr>
          <p:cNvPr id="3" name="그래픽 2">
            <a:extLst>
              <a:ext uri="{FF2B5EF4-FFF2-40B4-BE49-F238E27FC236}">
                <a16:creationId xmlns:a16="http://schemas.microsoft.com/office/drawing/2014/main" id="{0A95EDE0-5F4F-412C-A685-4FC7F606DC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8610118" y="3763911"/>
            <a:ext cx="2457749" cy="2728327"/>
          </a:xfrm>
          <a:prstGeom prst="rect">
            <a:avLst/>
          </a:prstGeom>
        </p:spPr>
      </p:pic>
      <p:pic>
        <p:nvPicPr>
          <p:cNvPr id="18" name="그림 17" descr="시계이(가) 표시된 사진&#10;&#10;자동 생성된 설명">
            <a:extLst>
              <a:ext uri="{FF2B5EF4-FFF2-40B4-BE49-F238E27FC236}">
                <a16:creationId xmlns:a16="http://schemas.microsoft.com/office/drawing/2014/main" id="{D0D95CFD-1AD9-46DE-9C06-770AB2AC39B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76" t="12418" r="25430" b="9416"/>
          <a:stretch/>
        </p:blipFill>
        <p:spPr>
          <a:xfrm>
            <a:off x="10546260" y="47500"/>
            <a:ext cx="1543162" cy="1563883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BB94CB46-ED27-4998-AA8B-87A9455F5C8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7342"/>
          <a:stretch/>
        </p:blipFill>
        <p:spPr>
          <a:xfrm>
            <a:off x="9711053" y="481143"/>
            <a:ext cx="1007747" cy="763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89464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>
            <a:extLst>
              <a:ext uri="{FF2B5EF4-FFF2-40B4-BE49-F238E27FC236}">
                <a16:creationId xmlns:a16="http://schemas.microsoft.com/office/drawing/2014/main" id="{517E950D-8365-4BAA-8794-3E0B701702A2}"/>
              </a:ext>
            </a:extLst>
          </p:cNvPr>
          <p:cNvSpPr/>
          <p:nvPr/>
        </p:nvSpPr>
        <p:spPr>
          <a:xfrm>
            <a:off x="991602" y="282278"/>
            <a:ext cx="33478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의무사항</a:t>
            </a:r>
            <a:endParaRPr lang="en-US" altLang="ko-KR" sz="32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경기천년제목 Medium" panose="02020603020101020101" pitchFamily="18" charset="-127"/>
              <a:cs typeface="Arial" panose="020B0604020202020204" pitchFamily="34" charset="0"/>
            </a:endParaRP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2BDA74BA-6A56-400D-8E9B-176E8CDB84F2}"/>
              </a:ext>
            </a:extLst>
          </p:cNvPr>
          <p:cNvSpPr/>
          <p:nvPr/>
        </p:nvSpPr>
        <p:spPr>
          <a:xfrm>
            <a:off x="2773680" y="413568"/>
            <a:ext cx="8839153" cy="338553"/>
          </a:xfrm>
          <a:prstGeom prst="roundRect">
            <a:avLst>
              <a:gd name="adj" fmla="val 50000"/>
            </a:avLst>
          </a:prstGeom>
          <a:solidFill>
            <a:srgbClr val="E69F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E11D8EF-5199-49F8-9DA1-C156FFA43A4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E69F4D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01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BD65301-BF0D-4E1C-BDF4-5D1515850366}"/>
              </a:ext>
            </a:extLst>
          </p:cNvPr>
          <p:cNvSpPr/>
          <p:nvPr/>
        </p:nvSpPr>
        <p:spPr>
          <a:xfrm>
            <a:off x="8849360" y="423270"/>
            <a:ext cx="221110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직장 내 성희롱 금지</a:t>
            </a: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44AE363E-AA10-477F-8661-07D423097161}"/>
              </a:ext>
            </a:extLst>
          </p:cNvPr>
          <p:cNvSpPr/>
          <p:nvPr/>
        </p:nvSpPr>
        <p:spPr>
          <a:xfrm>
            <a:off x="4348958" y="3096156"/>
            <a:ext cx="243737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직장내 </a:t>
            </a:r>
            <a:r>
              <a:rPr lang="ko-KR" altLang="en-US" sz="1600" dirty="0">
                <a:solidFill>
                  <a:srgbClr val="E69F4D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성희롱 예방교육 </a:t>
            </a:r>
            <a:endParaRPr lang="en-US" altLang="ko-KR" sz="1600" dirty="0">
              <a:solidFill>
                <a:srgbClr val="E69F4D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연</a:t>
            </a:r>
            <a:r>
              <a:rPr lang="en-US" altLang="ko-KR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1</a:t>
            </a:r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회 이상 실시 및 교육이수</a:t>
            </a: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AC05CFB8-8DF3-471E-9348-F1C3E44F3002}"/>
              </a:ext>
            </a:extLst>
          </p:cNvPr>
          <p:cNvSpPr/>
          <p:nvPr/>
        </p:nvSpPr>
        <p:spPr>
          <a:xfrm>
            <a:off x="8844234" y="3096155"/>
            <a:ext cx="222601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성희롱 </a:t>
            </a:r>
            <a:r>
              <a:rPr lang="ko-KR" altLang="en-US" sz="1600" dirty="0">
                <a:solidFill>
                  <a:srgbClr val="E69F4D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행위자에 대한 </a:t>
            </a:r>
            <a:endParaRPr lang="en-US" altLang="ko-KR" sz="1600" dirty="0">
              <a:solidFill>
                <a:srgbClr val="E69F4D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ko-KR" altLang="en-US" sz="1600" dirty="0">
                <a:solidFill>
                  <a:srgbClr val="E69F4D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징계</a:t>
            </a:r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등 조치</a:t>
            </a: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311A60AC-7842-4198-8D06-E33F41390FAC}"/>
              </a:ext>
            </a:extLst>
          </p:cNvPr>
          <p:cNvSpPr/>
          <p:nvPr/>
        </p:nvSpPr>
        <p:spPr>
          <a:xfrm>
            <a:off x="4348958" y="4166406"/>
            <a:ext cx="34839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600" dirty="0">
                <a:solidFill>
                  <a:srgbClr val="E69F4D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피해를 입거나 피해를 주장하는 </a:t>
            </a:r>
            <a:endParaRPr lang="en-US" altLang="ko-KR" sz="1600" dirty="0">
              <a:solidFill>
                <a:srgbClr val="E69F4D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ko-KR" altLang="en-US" sz="1600" dirty="0">
                <a:solidFill>
                  <a:srgbClr val="E69F4D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근로자</a:t>
            </a:r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에 대한 </a:t>
            </a:r>
            <a:r>
              <a:rPr lang="ko-KR" altLang="en-US" sz="1600" dirty="0">
                <a:solidFill>
                  <a:srgbClr val="E69F4D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고용상 불이익 조치 금지</a:t>
            </a: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3488A2E7-38C4-4FA5-9B8C-CE344FE3337F}"/>
              </a:ext>
            </a:extLst>
          </p:cNvPr>
          <p:cNvSpPr/>
          <p:nvPr/>
        </p:nvSpPr>
        <p:spPr>
          <a:xfrm>
            <a:off x="8844234" y="4166406"/>
            <a:ext cx="24905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600" dirty="0">
                <a:solidFill>
                  <a:srgbClr val="E69F4D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고객 등에 의한 성희롱 </a:t>
            </a:r>
            <a:endParaRPr lang="en-US" altLang="ko-KR" sz="1600" dirty="0">
              <a:solidFill>
                <a:srgbClr val="E69F4D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ko-KR" altLang="en-US" sz="1600" dirty="0">
                <a:solidFill>
                  <a:srgbClr val="E69F4D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방지</a:t>
            </a:r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를 위한 노력</a:t>
            </a:r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B7C47C8C-0E0E-43C9-9468-5992948897D0}"/>
              </a:ext>
            </a:extLst>
          </p:cNvPr>
          <p:cNvSpPr/>
          <p:nvPr/>
        </p:nvSpPr>
        <p:spPr>
          <a:xfrm>
            <a:off x="1" y="1581498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직장내 </a:t>
            </a:r>
            <a:r>
              <a:rPr lang="ko-KR" altLang="en-US" sz="28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성희롱 예방을 위한 사업주의 의무사항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은 아래와 같으며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</a:p>
          <a:p>
            <a:pPr algn="ctr"/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이행하지 않을 경우에는 처벌 받을 수 있습니다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</p:txBody>
      </p:sp>
      <p:sp>
        <p:nvSpPr>
          <p:cNvPr id="49" name="사각형: 둥근 모서리 48">
            <a:extLst>
              <a:ext uri="{FF2B5EF4-FFF2-40B4-BE49-F238E27FC236}">
                <a16:creationId xmlns:a16="http://schemas.microsoft.com/office/drawing/2014/main" id="{EB4C91FD-E0A2-4E06-9CC0-872742D1B5B9}"/>
              </a:ext>
            </a:extLst>
          </p:cNvPr>
          <p:cNvSpPr/>
          <p:nvPr/>
        </p:nvSpPr>
        <p:spPr>
          <a:xfrm>
            <a:off x="3051741" y="5443880"/>
            <a:ext cx="8089140" cy="627138"/>
          </a:xfrm>
          <a:prstGeom prst="roundRect">
            <a:avLst/>
          </a:prstGeom>
          <a:solidFill>
            <a:schemeClr val="bg1"/>
          </a:solidFill>
          <a:ln>
            <a:solidFill>
              <a:srgbClr val="E69F4D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50" name="직사각형 49">
            <a:extLst>
              <a:ext uri="{FF2B5EF4-FFF2-40B4-BE49-F238E27FC236}">
                <a16:creationId xmlns:a16="http://schemas.microsoft.com/office/drawing/2014/main" id="{849DA53D-859E-42A6-8E95-4A95B82E49B9}"/>
              </a:ext>
            </a:extLst>
          </p:cNvPr>
          <p:cNvSpPr/>
          <p:nvPr/>
        </p:nvSpPr>
        <p:spPr>
          <a:xfrm>
            <a:off x="3097048" y="5509441"/>
            <a:ext cx="8043833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6213" indent="-176213">
              <a:buFont typeface="Arial" panose="020B0604020202020204" pitchFamily="34" charset="0"/>
              <a:buChar char="•"/>
            </a:pP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근로자가 고충해소 요구 시 근무장소 변경 등 조치     </a:t>
            </a:r>
            <a:endParaRPr lang="en-US" altLang="ko-KR" sz="1400" dirty="0"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 marL="176213" indent="-176213">
              <a:buFont typeface="Arial" panose="020B0604020202020204" pitchFamily="34" charset="0"/>
              <a:buChar char="•"/>
            </a:pP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고객 등에 의한 성희롱 피해를 주장하거나 고객으로부터 성적 요구 등에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불응한 것을 이유로 한 불이익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조치 금지   </a:t>
            </a:r>
          </a:p>
        </p:txBody>
      </p:sp>
      <p:pic>
        <p:nvPicPr>
          <p:cNvPr id="68" name="그래픽 67">
            <a:extLst>
              <a:ext uri="{FF2B5EF4-FFF2-40B4-BE49-F238E27FC236}">
                <a16:creationId xmlns:a16="http://schemas.microsoft.com/office/drawing/2014/main" id="{10C50C5B-81DD-4050-810D-21719F07B8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816999" y="3202273"/>
            <a:ext cx="1742187" cy="3225768"/>
          </a:xfrm>
          <a:prstGeom prst="rect">
            <a:avLst/>
          </a:prstGeom>
        </p:spPr>
      </p:pic>
      <p:sp>
        <p:nvSpPr>
          <p:cNvPr id="69" name="사각형: 둥근 모서리 68">
            <a:extLst>
              <a:ext uri="{FF2B5EF4-FFF2-40B4-BE49-F238E27FC236}">
                <a16:creationId xmlns:a16="http://schemas.microsoft.com/office/drawing/2014/main" id="{6C660851-9E80-482C-9404-C60FFEF49411}"/>
              </a:ext>
            </a:extLst>
          </p:cNvPr>
          <p:cNvSpPr/>
          <p:nvPr/>
        </p:nvSpPr>
        <p:spPr>
          <a:xfrm>
            <a:off x="3566038" y="3094380"/>
            <a:ext cx="614498" cy="627138"/>
          </a:xfrm>
          <a:prstGeom prst="roundRect">
            <a:avLst>
              <a:gd name="adj" fmla="val 50000"/>
            </a:avLst>
          </a:prstGeom>
          <a:solidFill>
            <a:srgbClr val="E69F4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70" name="사각형: 둥근 모서리 69">
            <a:extLst>
              <a:ext uri="{FF2B5EF4-FFF2-40B4-BE49-F238E27FC236}">
                <a16:creationId xmlns:a16="http://schemas.microsoft.com/office/drawing/2014/main" id="{4FA6E373-1601-49C0-B70A-3AB01CE3A89B}"/>
              </a:ext>
            </a:extLst>
          </p:cNvPr>
          <p:cNvSpPr/>
          <p:nvPr/>
        </p:nvSpPr>
        <p:spPr>
          <a:xfrm>
            <a:off x="8075983" y="3109438"/>
            <a:ext cx="614498" cy="627138"/>
          </a:xfrm>
          <a:prstGeom prst="roundRect">
            <a:avLst>
              <a:gd name="adj" fmla="val 50000"/>
            </a:avLst>
          </a:prstGeom>
          <a:solidFill>
            <a:srgbClr val="E69F4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71" name="사각형: 둥근 모서리 70">
            <a:extLst>
              <a:ext uri="{FF2B5EF4-FFF2-40B4-BE49-F238E27FC236}">
                <a16:creationId xmlns:a16="http://schemas.microsoft.com/office/drawing/2014/main" id="{9FAE0C9F-050B-4552-BD6D-093B65BAC4B1}"/>
              </a:ext>
            </a:extLst>
          </p:cNvPr>
          <p:cNvSpPr/>
          <p:nvPr/>
        </p:nvSpPr>
        <p:spPr>
          <a:xfrm>
            <a:off x="3566038" y="4161302"/>
            <a:ext cx="614498" cy="627138"/>
          </a:xfrm>
          <a:prstGeom prst="roundRect">
            <a:avLst>
              <a:gd name="adj" fmla="val 50000"/>
            </a:avLst>
          </a:prstGeom>
          <a:solidFill>
            <a:srgbClr val="E69F4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72" name="사각형: 둥근 모서리 71">
            <a:extLst>
              <a:ext uri="{FF2B5EF4-FFF2-40B4-BE49-F238E27FC236}">
                <a16:creationId xmlns:a16="http://schemas.microsoft.com/office/drawing/2014/main" id="{9240999C-0267-4E52-9C4A-35F836F1292B}"/>
              </a:ext>
            </a:extLst>
          </p:cNvPr>
          <p:cNvSpPr/>
          <p:nvPr/>
        </p:nvSpPr>
        <p:spPr>
          <a:xfrm>
            <a:off x="8075983" y="4181189"/>
            <a:ext cx="614498" cy="627138"/>
          </a:xfrm>
          <a:prstGeom prst="roundRect">
            <a:avLst>
              <a:gd name="adj" fmla="val 50000"/>
            </a:avLst>
          </a:prstGeom>
          <a:solidFill>
            <a:srgbClr val="E69F4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cxnSp>
        <p:nvCxnSpPr>
          <p:cNvPr id="3" name="직선 연결선 2">
            <a:extLst>
              <a:ext uri="{FF2B5EF4-FFF2-40B4-BE49-F238E27FC236}">
                <a16:creationId xmlns:a16="http://schemas.microsoft.com/office/drawing/2014/main" id="{4E3843D3-E552-47E1-A7F8-E08042C7CA43}"/>
              </a:ext>
            </a:extLst>
          </p:cNvPr>
          <p:cNvCxnSpPr/>
          <p:nvPr/>
        </p:nvCxnSpPr>
        <p:spPr>
          <a:xfrm flipV="1">
            <a:off x="2621702" y="3033567"/>
            <a:ext cx="189902" cy="168706"/>
          </a:xfrm>
          <a:prstGeom prst="line">
            <a:avLst/>
          </a:prstGeom>
          <a:ln>
            <a:solidFill>
              <a:srgbClr val="E69F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65A1147E-C7DD-485F-B115-8D16EC28B77D}"/>
              </a:ext>
            </a:extLst>
          </p:cNvPr>
          <p:cNvCxnSpPr>
            <a:cxnSpLocks/>
          </p:cNvCxnSpPr>
          <p:nvPr/>
        </p:nvCxnSpPr>
        <p:spPr>
          <a:xfrm flipV="1">
            <a:off x="2621702" y="3202273"/>
            <a:ext cx="356417" cy="127281"/>
          </a:xfrm>
          <a:prstGeom prst="line">
            <a:avLst/>
          </a:prstGeom>
          <a:ln>
            <a:solidFill>
              <a:srgbClr val="E69F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>
            <a:extLst>
              <a:ext uri="{FF2B5EF4-FFF2-40B4-BE49-F238E27FC236}">
                <a16:creationId xmlns:a16="http://schemas.microsoft.com/office/drawing/2014/main" id="{A7C7B646-8C35-45FA-8F7D-D9FCD180FE03}"/>
              </a:ext>
            </a:extLst>
          </p:cNvPr>
          <p:cNvCxnSpPr>
            <a:cxnSpLocks/>
          </p:cNvCxnSpPr>
          <p:nvPr/>
        </p:nvCxnSpPr>
        <p:spPr>
          <a:xfrm flipV="1">
            <a:off x="2704959" y="3377144"/>
            <a:ext cx="189902" cy="12018"/>
          </a:xfrm>
          <a:prstGeom prst="line">
            <a:avLst/>
          </a:prstGeom>
          <a:ln>
            <a:solidFill>
              <a:srgbClr val="E69F4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그래픽 4" descr="강의실">
            <a:extLst>
              <a:ext uri="{FF2B5EF4-FFF2-40B4-BE49-F238E27FC236}">
                <a16:creationId xmlns:a16="http://schemas.microsoft.com/office/drawing/2014/main" id="{1E13525F-4BF4-46E7-9D9E-7FBE7589377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3670937" y="3207211"/>
            <a:ext cx="409997" cy="409997"/>
          </a:xfrm>
          <a:prstGeom prst="rect">
            <a:avLst/>
          </a:prstGeom>
        </p:spPr>
      </p:pic>
      <p:pic>
        <p:nvPicPr>
          <p:cNvPr id="7" name="그래픽 6" descr="의사봉">
            <a:extLst>
              <a:ext uri="{FF2B5EF4-FFF2-40B4-BE49-F238E27FC236}">
                <a16:creationId xmlns:a16="http://schemas.microsoft.com/office/drawing/2014/main" id="{CFDE635E-9602-47FA-82D0-73B25914614B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8200777" y="3206463"/>
            <a:ext cx="414839" cy="414839"/>
          </a:xfrm>
          <a:prstGeom prst="rect">
            <a:avLst/>
          </a:prstGeom>
        </p:spPr>
      </p:pic>
      <p:pic>
        <p:nvPicPr>
          <p:cNvPr id="11" name="그래픽 10" descr="사이렌">
            <a:extLst>
              <a:ext uri="{FF2B5EF4-FFF2-40B4-BE49-F238E27FC236}">
                <a16:creationId xmlns:a16="http://schemas.microsoft.com/office/drawing/2014/main" id="{F1BACFE0-5277-4215-8F68-D98D09405198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8190617" y="4277924"/>
            <a:ext cx="414839" cy="414839"/>
          </a:xfrm>
          <a:prstGeom prst="rect">
            <a:avLst/>
          </a:prstGeom>
        </p:spPr>
      </p:pic>
      <p:pic>
        <p:nvPicPr>
          <p:cNvPr id="14" name="그래픽 13" descr="손 보호">
            <a:extLst>
              <a:ext uri="{FF2B5EF4-FFF2-40B4-BE49-F238E27FC236}">
                <a16:creationId xmlns:a16="http://schemas.microsoft.com/office/drawing/2014/main" id="{CD33F845-5C64-4B34-A2EF-024BA10E5719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3688751" y="4289217"/>
            <a:ext cx="427242" cy="427242"/>
          </a:xfrm>
          <a:prstGeom prst="rect">
            <a:avLst/>
          </a:prstGeom>
        </p:spPr>
      </p:pic>
      <p:cxnSp>
        <p:nvCxnSpPr>
          <p:cNvPr id="16" name="직선 연결선 15">
            <a:extLst>
              <a:ext uri="{FF2B5EF4-FFF2-40B4-BE49-F238E27FC236}">
                <a16:creationId xmlns:a16="http://schemas.microsoft.com/office/drawing/2014/main" id="{F99A7438-1E52-487D-9370-71DDCCA0CF47}"/>
              </a:ext>
            </a:extLst>
          </p:cNvPr>
          <p:cNvCxnSpPr/>
          <p:nvPr/>
        </p:nvCxnSpPr>
        <p:spPr>
          <a:xfrm>
            <a:off x="8398036" y="4937760"/>
            <a:ext cx="0" cy="414680"/>
          </a:xfrm>
          <a:prstGeom prst="line">
            <a:avLst/>
          </a:prstGeom>
          <a:ln>
            <a:solidFill>
              <a:srgbClr val="E69F4D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그림 30" descr="시계이(가) 표시된 사진&#10;&#10;자동 생성된 설명">
            <a:extLst>
              <a:ext uri="{FF2B5EF4-FFF2-40B4-BE49-F238E27FC236}">
                <a16:creationId xmlns:a16="http://schemas.microsoft.com/office/drawing/2014/main" id="{D212484F-AA29-4507-A29E-0C4BF7A04645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76" t="12418" r="25430" b="9416"/>
          <a:stretch/>
        </p:blipFill>
        <p:spPr>
          <a:xfrm>
            <a:off x="11182932" y="215317"/>
            <a:ext cx="660220" cy="669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215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22DD7C28-112B-4269-992D-A46C8718D47E}"/>
              </a:ext>
            </a:extLst>
          </p:cNvPr>
          <p:cNvSpPr/>
          <p:nvPr/>
        </p:nvSpPr>
        <p:spPr>
          <a:xfrm>
            <a:off x="3179116" y="5799121"/>
            <a:ext cx="3255925" cy="594111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41" name="타원 40">
            <a:extLst>
              <a:ext uri="{FF2B5EF4-FFF2-40B4-BE49-F238E27FC236}">
                <a16:creationId xmlns:a16="http://schemas.microsoft.com/office/drawing/2014/main" id="{96E47A73-A2DE-42E6-9177-69875549E9C2}"/>
              </a:ext>
            </a:extLst>
          </p:cNvPr>
          <p:cNvSpPr/>
          <p:nvPr/>
        </p:nvSpPr>
        <p:spPr>
          <a:xfrm>
            <a:off x="8951223" y="1595251"/>
            <a:ext cx="1873000" cy="187300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40" name="타원 39">
            <a:extLst>
              <a:ext uri="{FF2B5EF4-FFF2-40B4-BE49-F238E27FC236}">
                <a16:creationId xmlns:a16="http://schemas.microsoft.com/office/drawing/2014/main" id="{44AFA054-CC06-4CF0-A5CE-CE635411FA55}"/>
              </a:ext>
            </a:extLst>
          </p:cNvPr>
          <p:cNvSpPr/>
          <p:nvPr/>
        </p:nvSpPr>
        <p:spPr>
          <a:xfrm>
            <a:off x="6392267" y="1595251"/>
            <a:ext cx="1873000" cy="187300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39" name="타원 38">
            <a:extLst>
              <a:ext uri="{FF2B5EF4-FFF2-40B4-BE49-F238E27FC236}">
                <a16:creationId xmlns:a16="http://schemas.microsoft.com/office/drawing/2014/main" id="{131F9BE7-07E5-4857-988C-8DF293250ACA}"/>
              </a:ext>
            </a:extLst>
          </p:cNvPr>
          <p:cNvSpPr/>
          <p:nvPr/>
        </p:nvSpPr>
        <p:spPr>
          <a:xfrm>
            <a:off x="3823798" y="1595251"/>
            <a:ext cx="1873000" cy="187300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3" name="타원 2">
            <a:extLst>
              <a:ext uri="{FF2B5EF4-FFF2-40B4-BE49-F238E27FC236}">
                <a16:creationId xmlns:a16="http://schemas.microsoft.com/office/drawing/2014/main" id="{B58891B6-AE9E-413A-95B7-363A20D2089A}"/>
              </a:ext>
            </a:extLst>
          </p:cNvPr>
          <p:cNvSpPr/>
          <p:nvPr/>
        </p:nvSpPr>
        <p:spPr>
          <a:xfrm>
            <a:off x="1367777" y="1595251"/>
            <a:ext cx="1873000" cy="1873000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17E950D-8365-4BAA-8794-3E0B701702A2}"/>
              </a:ext>
            </a:extLst>
          </p:cNvPr>
          <p:cNvSpPr/>
          <p:nvPr/>
        </p:nvSpPr>
        <p:spPr>
          <a:xfrm>
            <a:off x="991602" y="282278"/>
            <a:ext cx="410176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직장내 성희롱 구제절차</a:t>
            </a: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2BDA74BA-6A56-400D-8E9B-176E8CDB84F2}"/>
              </a:ext>
            </a:extLst>
          </p:cNvPr>
          <p:cNvSpPr/>
          <p:nvPr/>
        </p:nvSpPr>
        <p:spPr>
          <a:xfrm>
            <a:off x="5093368" y="413568"/>
            <a:ext cx="6519465" cy="338553"/>
          </a:xfrm>
          <a:prstGeom prst="roundRect">
            <a:avLst>
              <a:gd name="adj" fmla="val 50000"/>
            </a:avLst>
          </a:prstGeom>
          <a:solidFill>
            <a:srgbClr val="E69F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E11D8EF-5199-49F8-9DA1-C156FFA43A4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E69F4D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02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BD65301-BF0D-4E1C-BDF4-5D1515850366}"/>
              </a:ext>
            </a:extLst>
          </p:cNvPr>
          <p:cNvSpPr/>
          <p:nvPr/>
        </p:nvSpPr>
        <p:spPr>
          <a:xfrm>
            <a:off x="8849360" y="423270"/>
            <a:ext cx="221110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직장 내 성희롱 금지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F85A3FFD-72DD-4AE8-A2F4-0C30AD6A1E2C}"/>
              </a:ext>
            </a:extLst>
          </p:cNvPr>
          <p:cNvSpPr/>
          <p:nvPr/>
        </p:nvSpPr>
        <p:spPr>
          <a:xfrm>
            <a:off x="1067912" y="4258091"/>
            <a:ext cx="243737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성희롱 행위 발생 시 </a:t>
            </a:r>
            <a:endParaRPr lang="en-US" altLang="ko-KR" sz="1600" dirty="0">
              <a:solidFill>
                <a:schemeClr val="tx1">
                  <a:lumMod val="95000"/>
                  <a:lumOff val="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 algn="ctr"/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확실한 거절의 의사를 </a:t>
            </a:r>
            <a:endParaRPr lang="en-US" altLang="ko-KR" sz="1600" dirty="0">
              <a:solidFill>
                <a:schemeClr val="tx1">
                  <a:lumMod val="95000"/>
                  <a:lumOff val="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 algn="ctr"/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표시하고</a:t>
            </a:r>
            <a:r>
              <a:rPr lang="en-US" altLang="ko-KR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당시 상황을 </a:t>
            </a:r>
            <a:endParaRPr lang="en-US" altLang="ko-KR" sz="1600" dirty="0">
              <a:solidFill>
                <a:schemeClr val="tx1">
                  <a:lumMod val="95000"/>
                  <a:lumOff val="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 algn="ctr"/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자세하게 기록합니다</a:t>
            </a:r>
            <a:r>
              <a:rPr lang="en-US" altLang="ko-KR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E098BB99-C3DE-42AC-830C-1C37BCCB9D65}"/>
              </a:ext>
            </a:extLst>
          </p:cNvPr>
          <p:cNvSpPr/>
          <p:nvPr/>
        </p:nvSpPr>
        <p:spPr>
          <a:xfrm>
            <a:off x="3714370" y="4258091"/>
            <a:ext cx="222601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직장내 고충처리기관</a:t>
            </a:r>
            <a:endParaRPr lang="en-US" altLang="ko-KR" sz="1600" dirty="0">
              <a:solidFill>
                <a:schemeClr val="tx1">
                  <a:lumMod val="95000"/>
                  <a:lumOff val="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 algn="ctr"/>
            <a:r>
              <a:rPr lang="en-US" altLang="ko-KR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(</a:t>
            </a:r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인사부서</a:t>
            </a:r>
            <a:r>
              <a:rPr lang="en-US" altLang="ko-KR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감사부서</a:t>
            </a:r>
            <a:r>
              <a:rPr lang="en-US" altLang="ko-KR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노사협의회</a:t>
            </a:r>
            <a:r>
              <a:rPr lang="en-US" altLang="ko-KR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노동조합</a:t>
            </a:r>
            <a:r>
              <a:rPr lang="en-US" altLang="ko-KR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사업주 등</a:t>
            </a:r>
            <a:r>
              <a:rPr lang="en-US" altLang="ko-KR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)</a:t>
            </a:r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에 신고하고 민간 전문상담기관과 상담 합니다</a:t>
            </a:r>
            <a:r>
              <a:rPr lang="en-US" altLang="ko-KR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87FD0C3A-C1F5-4325-97F4-48436F4ADF1C}"/>
              </a:ext>
            </a:extLst>
          </p:cNvPr>
          <p:cNvSpPr/>
          <p:nvPr/>
        </p:nvSpPr>
        <p:spPr>
          <a:xfrm>
            <a:off x="6177345" y="4258091"/>
            <a:ext cx="222601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고용노동부</a:t>
            </a:r>
            <a:r>
              <a:rPr lang="en-US" altLang="ko-KR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(</a:t>
            </a:r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노동지청</a:t>
            </a:r>
            <a:r>
              <a:rPr lang="en-US" altLang="ko-KR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) </a:t>
            </a:r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및 국가인권위원회에 </a:t>
            </a:r>
            <a:endParaRPr lang="en-US" altLang="ko-KR" sz="1600" dirty="0">
              <a:solidFill>
                <a:schemeClr val="tx1">
                  <a:lumMod val="95000"/>
                  <a:lumOff val="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 algn="ctr"/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신고</a:t>
            </a:r>
            <a:r>
              <a:rPr lang="en-US" altLang="ko-KR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(</a:t>
            </a:r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진정</a:t>
            </a:r>
            <a:r>
              <a:rPr lang="en-US" altLang="ko-KR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)</a:t>
            </a:r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합니다</a:t>
            </a:r>
            <a:r>
              <a:rPr lang="en-US" altLang="ko-KR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FA919155-9829-4C72-AFDC-2376BDE97ACE}"/>
              </a:ext>
            </a:extLst>
          </p:cNvPr>
          <p:cNvSpPr/>
          <p:nvPr/>
        </p:nvSpPr>
        <p:spPr>
          <a:xfrm>
            <a:off x="8661363" y="4258091"/>
            <a:ext cx="249050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형사처벌을 위해 고소할 수 </a:t>
            </a:r>
            <a:endParaRPr lang="en-US" altLang="ko-KR" sz="1600" dirty="0">
              <a:solidFill>
                <a:schemeClr val="tx1">
                  <a:lumMod val="95000"/>
                  <a:lumOff val="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 algn="ctr"/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있으며</a:t>
            </a:r>
            <a:r>
              <a:rPr lang="en-US" altLang="ko-KR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정신적</a:t>
            </a:r>
            <a:r>
              <a:rPr lang="en-US" altLang="ko-KR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/</a:t>
            </a:r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물리적 배상을 받으려면 성희롱 행위자와</a:t>
            </a:r>
            <a:endParaRPr lang="en-US" altLang="ko-KR" sz="1600" dirty="0">
              <a:solidFill>
                <a:schemeClr val="tx1">
                  <a:lumMod val="95000"/>
                  <a:lumOff val="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 algn="ctr"/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사업주를 상대로 민사소송을 </a:t>
            </a:r>
            <a:endParaRPr lang="en-US" altLang="ko-KR" sz="1600" dirty="0">
              <a:solidFill>
                <a:schemeClr val="tx1">
                  <a:lumMod val="95000"/>
                  <a:lumOff val="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 algn="ctr"/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제기할 수 있습니다</a:t>
            </a:r>
            <a:r>
              <a:rPr lang="en-US" altLang="ko-KR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A40B863B-B24A-44A3-8B9E-ED58A0637988}"/>
              </a:ext>
            </a:extLst>
          </p:cNvPr>
          <p:cNvSpPr/>
          <p:nvPr/>
        </p:nvSpPr>
        <p:spPr>
          <a:xfrm>
            <a:off x="3288544" y="5860981"/>
            <a:ext cx="297805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서울여성노동자회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02-3141-9090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여성노동법률지원센터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0505-515-5050 </a:t>
            </a:r>
          </a:p>
        </p:txBody>
      </p:sp>
      <p:pic>
        <p:nvPicPr>
          <p:cNvPr id="4" name="그래픽 3">
            <a:extLst>
              <a:ext uri="{FF2B5EF4-FFF2-40B4-BE49-F238E27FC236}">
                <a16:creationId xmlns:a16="http://schemas.microsoft.com/office/drawing/2014/main" id="{73E48BBD-9473-4B9F-B6E6-1F8A9411109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-11700" t="-4675" r="-11123" b="18441"/>
          <a:stretch/>
        </p:blipFill>
        <p:spPr>
          <a:xfrm>
            <a:off x="1620255" y="1973419"/>
            <a:ext cx="1390420" cy="1412573"/>
          </a:xfrm>
          <a:prstGeom prst="ellips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그래픽 5">
            <a:extLst>
              <a:ext uri="{FF2B5EF4-FFF2-40B4-BE49-F238E27FC236}">
                <a16:creationId xmlns:a16="http://schemas.microsoft.com/office/drawing/2014/main" id="{3D1EFE32-AF7B-4A92-B4CD-7F0093B54EC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 l="35102" t="-1866" r="-1945" b="58498"/>
          <a:stretch/>
        </p:blipFill>
        <p:spPr>
          <a:xfrm>
            <a:off x="4018544" y="1996706"/>
            <a:ext cx="1496397" cy="1421369"/>
          </a:xfrm>
          <a:prstGeom prst="ellips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7" name="그래픽 6">
            <a:extLst>
              <a:ext uri="{FF2B5EF4-FFF2-40B4-BE49-F238E27FC236}">
                <a16:creationId xmlns:a16="http://schemas.microsoft.com/office/drawing/2014/main" id="{67BF2B77-D000-4620-BD7A-22E8A9BDFB4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5218945" y="1653524"/>
            <a:ext cx="548189" cy="483314"/>
          </a:xfrm>
          <a:prstGeom prst="rect">
            <a:avLst/>
          </a:prstGeom>
        </p:spPr>
      </p:pic>
      <p:pic>
        <p:nvPicPr>
          <p:cNvPr id="24" name="그래픽 23">
            <a:extLst>
              <a:ext uri="{FF2B5EF4-FFF2-40B4-BE49-F238E27FC236}">
                <a16:creationId xmlns:a16="http://schemas.microsoft.com/office/drawing/2014/main" id="{9F114A17-456B-49B1-9E02-A376AD749D65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rcRect b="16739"/>
          <a:stretch/>
        </p:blipFill>
        <p:spPr>
          <a:xfrm>
            <a:off x="7032672" y="2082082"/>
            <a:ext cx="608631" cy="127182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7" name="그래픽 26">
            <a:extLst>
              <a:ext uri="{FF2B5EF4-FFF2-40B4-BE49-F238E27FC236}">
                <a16:creationId xmlns:a16="http://schemas.microsoft.com/office/drawing/2014/main" id="{2CE686F8-9176-4E6D-87F8-36CB61B70666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9035259" y="1964622"/>
            <a:ext cx="1329256" cy="140532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8" name="직사각형 27">
            <a:extLst>
              <a:ext uri="{FF2B5EF4-FFF2-40B4-BE49-F238E27FC236}">
                <a16:creationId xmlns:a16="http://schemas.microsoft.com/office/drawing/2014/main" id="{D24FD955-A274-40F2-AC61-6CEC56DF09D3}"/>
              </a:ext>
            </a:extLst>
          </p:cNvPr>
          <p:cNvSpPr/>
          <p:nvPr/>
        </p:nvSpPr>
        <p:spPr>
          <a:xfrm>
            <a:off x="9549199" y="2090103"/>
            <a:ext cx="75833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600" dirty="0">
                <a:solidFill>
                  <a:schemeClr val="bg1">
                    <a:lumMod val="6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고소장</a:t>
            </a:r>
            <a:endParaRPr lang="en-US" altLang="ko-KR" sz="1600" dirty="0">
              <a:solidFill>
                <a:schemeClr val="bg1">
                  <a:lumMod val="6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5AE923C1-8E09-48D6-8372-B0283ABA02CB}"/>
              </a:ext>
            </a:extLst>
          </p:cNvPr>
          <p:cNvSpPr/>
          <p:nvPr/>
        </p:nvSpPr>
        <p:spPr>
          <a:xfrm>
            <a:off x="2095311" y="3566551"/>
            <a:ext cx="6687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01</a:t>
            </a:r>
            <a:endParaRPr lang="ko-KR" altLang="en-US" sz="2000" b="1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ea typeface="경기천년제목 Medium" panose="02020603020101020101" pitchFamily="18" charset="-127"/>
              <a:cs typeface="Arial" panose="020B0604020202020204" pitchFamily="34" charset="0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AFCB0377-6AF5-4A88-800A-953A188B7FDC}"/>
              </a:ext>
            </a:extLst>
          </p:cNvPr>
          <p:cNvSpPr/>
          <p:nvPr/>
        </p:nvSpPr>
        <p:spPr>
          <a:xfrm>
            <a:off x="4496511" y="3566551"/>
            <a:ext cx="6687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02</a:t>
            </a:r>
            <a:endParaRPr lang="ko-KR" altLang="en-US" sz="2000" b="1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ea typeface="경기천년제목 Medium" panose="02020603020101020101" pitchFamily="18" charset="-127"/>
              <a:cs typeface="Arial" panose="020B0604020202020204" pitchFamily="34" charset="0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47068C14-FC1A-4B39-B82A-443F8C42A02A}"/>
              </a:ext>
            </a:extLst>
          </p:cNvPr>
          <p:cNvSpPr/>
          <p:nvPr/>
        </p:nvSpPr>
        <p:spPr>
          <a:xfrm>
            <a:off x="7101696" y="3566551"/>
            <a:ext cx="6687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03</a:t>
            </a:r>
            <a:endParaRPr lang="ko-KR" altLang="en-US" sz="2000" b="1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ea typeface="경기천년제목 Medium" panose="02020603020101020101" pitchFamily="18" charset="-127"/>
              <a:cs typeface="Arial" panose="020B0604020202020204" pitchFamily="34" charset="0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464781EA-22AE-4B03-90A1-ECDE0204C68D}"/>
              </a:ext>
            </a:extLst>
          </p:cNvPr>
          <p:cNvSpPr/>
          <p:nvPr/>
        </p:nvSpPr>
        <p:spPr>
          <a:xfrm>
            <a:off x="9690839" y="3566551"/>
            <a:ext cx="66875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000" b="1" dirty="0">
                <a:solidFill>
                  <a:schemeClr val="bg1">
                    <a:lumMod val="7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04</a:t>
            </a:r>
            <a:endParaRPr lang="ko-KR" altLang="en-US" sz="2000" b="1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ea typeface="경기천년제목 Medium" panose="02020603020101020101" pitchFamily="18" charset="-127"/>
              <a:cs typeface="Arial" panose="020B0604020202020204" pitchFamily="34" charset="0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CFFEF2E3-9A1D-483C-8803-435176858083}"/>
              </a:ext>
            </a:extLst>
          </p:cNvPr>
          <p:cNvSpPr/>
          <p:nvPr/>
        </p:nvSpPr>
        <p:spPr>
          <a:xfrm>
            <a:off x="4546015" y="4016643"/>
            <a:ext cx="360000" cy="45719"/>
          </a:xfrm>
          <a:prstGeom prst="rect">
            <a:avLst/>
          </a:prstGeom>
          <a:solidFill>
            <a:srgbClr val="E69F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F1EAD3C1-4445-407F-920B-E762D7B51DB9}"/>
              </a:ext>
            </a:extLst>
          </p:cNvPr>
          <p:cNvSpPr/>
          <p:nvPr/>
        </p:nvSpPr>
        <p:spPr>
          <a:xfrm>
            <a:off x="2124277" y="4016643"/>
            <a:ext cx="360000" cy="45719"/>
          </a:xfrm>
          <a:prstGeom prst="rect">
            <a:avLst/>
          </a:prstGeom>
          <a:solidFill>
            <a:srgbClr val="E69F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8C060942-A5CB-4B30-8BAC-146D5F0EDD9C}"/>
              </a:ext>
            </a:extLst>
          </p:cNvPr>
          <p:cNvSpPr/>
          <p:nvPr/>
        </p:nvSpPr>
        <p:spPr>
          <a:xfrm>
            <a:off x="9740343" y="4016643"/>
            <a:ext cx="360000" cy="45719"/>
          </a:xfrm>
          <a:prstGeom prst="rect">
            <a:avLst/>
          </a:prstGeom>
          <a:solidFill>
            <a:srgbClr val="E69F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A1D0DA69-2409-444B-A85C-3130520EC581}"/>
              </a:ext>
            </a:extLst>
          </p:cNvPr>
          <p:cNvSpPr/>
          <p:nvPr/>
        </p:nvSpPr>
        <p:spPr>
          <a:xfrm>
            <a:off x="7143456" y="4016643"/>
            <a:ext cx="360000" cy="45719"/>
          </a:xfrm>
          <a:prstGeom prst="rect">
            <a:avLst/>
          </a:prstGeom>
          <a:solidFill>
            <a:srgbClr val="E69F4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pic>
        <p:nvPicPr>
          <p:cNvPr id="31" name="그림 30" descr="시계이(가) 표시된 사진&#10;&#10;자동 생성된 설명">
            <a:extLst>
              <a:ext uri="{FF2B5EF4-FFF2-40B4-BE49-F238E27FC236}">
                <a16:creationId xmlns:a16="http://schemas.microsoft.com/office/drawing/2014/main" id="{4899C3B8-4494-4738-ABF8-6B1008E1D65F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76" t="12418" r="25430" b="9416"/>
          <a:stretch/>
        </p:blipFill>
        <p:spPr>
          <a:xfrm>
            <a:off x="11182932" y="215317"/>
            <a:ext cx="660220" cy="669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07986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6CAD641D-C3F4-4150-B444-9A16020F8C93}"/>
              </a:ext>
            </a:extLst>
          </p:cNvPr>
          <p:cNvSpPr/>
          <p:nvPr/>
        </p:nvSpPr>
        <p:spPr>
          <a:xfrm>
            <a:off x="-1" y="0"/>
            <a:ext cx="12191999" cy="6857998"/>
          </a:xfrm>
          <a:prstGeom prst="rect">
            <a:avLst/>
          </a:prstGeom>
          <a:solidFill>
            <a:srgbClr val="8F9BCE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7E7EF0CB-4E04-46A3-AD55-A6B34454E897}"/>
              </a:ext>
            </a:extLst>
          </p:cNvPr>
          <p:cNvCxnSpPr>
            <a:cxnSpLocks/>
          </p:cNvCxnSpPr>
          <p:nvPr/>
        </p:nvCxnSpPr>
        <p:spPr>
          <a:xfrm flipV="1">
            <a:off x="6513720" y="1"/>
            <a:ext cx="0" cy="6857999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CE02C49A-594F-468F-ACCF-2F03F14A41A0}"/>
              </a:ext>
            </a:extLst>
          </p:cNvPr>
          <p:cNvSpPr/>
          <p:nvPr/>
        </p:nvSpPr>
        <p:spPr>
          <a:xfrm>
            <a:off x="6912167" y="1212248"/>
            <a:ext cx="5183579" cy="5133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28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근로계약서 작성 및 교부</a:t>
            </a:r>
            <a:endParaRPr lang="en-US" altLang="ko-KR" sz="28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8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근로조건이 계약 내용과 </a:t>
            </a:r>
            <a:endParaRPr lang="en-US" altLang="ko-KR" sz="28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ko-KR" altLang="en-US" sz="28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다른 경우</a:t>
            </a:r>
            <a:endParaRPr lang="en-US" altLang="ko-KR" sz="28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8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현장실습생 표준협약서 및 </a:t>
            </a:r>
            <a:endParaRPr lang="en-US" altLang="ko-KR" sz="28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ko-KR" altLang="en-US" sz="28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근로계약서 작성</a:t>
            </a:r>
            <a:endParaRPr lang="en-US" altLang="ko-KR" sz="28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8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부당한 서약은 무효</a:t>
            </a:r>
            <a:endParaRPr lang="en-US" altLang="ko-KR" sz="28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>
              <a:lnSpc>
                <a:spcPct val="200000"/>
              </a:lnSpc>
            </a:pPr>
            <a:endParaRPr lang="en-US" altLang="ko-KR" sz="28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grpSp>
        <p:nvGrpSpPr>
          <p:cNvPr id="31" name="그룹 30">
            <a:extLst>
              <a:ext uri="{FF2B5EF4-FFF2-40B4-BE49-F238E27FC236}">
                <a16:creationId xmlns:a16="http://schemas.microsoft.com/office/drawing/2014/main" id="{8CC918F3-12EE-4A6C-BEC9-BA501B061CBF}"/>
              </a:ext>
            </a:extLst>
          </p:cNvPr>
          <p:cNvGrpSpPr/>
          <p:nvPr/>
        </p:nvGrpSpPr>
        <p:grpSpPr>
          <a:xfrm>
            <a:off x="6301965" y="1450006"/>
            <a:ext cx="486076" cy="581698"/>
            <a:chOff x="5889346" y="3215497"/>
            <a:chExt cx="486076" cy="581698"/>
          </a:xfrm>
        </p:grpSpPr>
        <p:sp>
          <p:nvSpPr>
            <p:cNvPr id="27" name="타원 26">
              <a:extLst>
                <a:ext uri="{FF2B5EF4-FFF2-40B4-BE49-F238E27FC236}">
                  <a16:creationId xmlns:a16="http://schemas.microsoft.com/office/drawing/2014/main" id="{9155274A-4BC3-41B3-B48C-29DD33A95A9D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28" name="직사각형 27">
              <a:extLst>
                <a:ext uri="{FF2B5EF4-FFF2-40B4-BE49-F238E27FC236}">
                  <a16:creationId xmlns:a16="http://schemas.microsoft.com/office/drawing/2014/main" id="{8319A9A5-3CC9-485A-A9C0-C09903F6B3D1}"/>
                </a:ext>
              </a:extLst>
            </p:cNvPr>
            <p:cNvSpPr/>
            <p:nvPr/>
          </p:nvSpPr>
          <p:spPr>
            <a:xfrm>
              <a:off x="5896785" y="3215497"/>
              <a:ext cx="478637" cy="5816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2400" dirty="0">
                  <a:solidFill>
                    <a:srgbClr val="8F9BCE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2400" dirty="0">
                <a:solidFill>
                  <a:srgbClr val="8F9BCE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7ACE8E94-D108-4B25-AAA6-FE337A22213A}"/>
              </a:ext>
            </a:extLst>
          </p:cNvPr>
          <p:cNvGrpSpPr/>
          <p:nvPr/>
        </p:nvGrpSpPr>
        <p:grpSpPr>
          <a:xfrm>
            <a:off x="6301965" y="3583736"/>
            <a:ext cx="486076" cy="581698"/>
            <a:chOff x="5889346" y="3215497"/>
            <a:chExt cx="486076" cy="581698"/>
          </a:xfrm>
        </p:grpSpPr>
        <p:sp>
          <p:nvSpPr>
            <p:cNvPr id="33" name="타원 32">
              <a:extLst>
                <a:ext uri="{FF2B5EF4-FFF2-40B4-BE49-F238E27FC236}">
                  <a16:creationId xmlns:a16="http://schemas.microsoft.com/office/drawing/2014/main" id="{870ED5A4-81AF-4270-8F8B-8557B5FCBF55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69D36335-EAD7-40C8-8C2C-0C48945F635F}"/>
                </a:ext>
              </a:extLst>
            </p:cNvPr>
            <p:cNvSpPr/>
            <p:nvPr/>
          </p:nvSpPr>
          <p:spPr>
            <a:xfrm>
              <a:off x="5896785" y="3215497"/>
              <a:ext cx="478637" cy="5816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2400" dirty="0">
                  <a:solidFill>
                    <a:srgbClr val="8F9BCE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2400" dirty="0">
                <a:solidFill>
                  <a:srgbClr val="8F9BCE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grpSp>
        <p:nvGrpSpPr>
          <p:cNvPr id="38" name="그룹 37">
            <a:extLst>
              <a:ext uri="{FF2B5EF4-FFF2-40B4-BE49-F238E27FC236}">
                <a16:creationId xmlns:a16="http://schemas.microsoft.com/office/drawing/2014/main" id="{7C1951AC-F35F-4182-B623-A4F49AAF4F7C}"/>
              </a:ext>
            </a:extLst>
          </p:cNvPr>
          <p:cNvGrpSpPr/>
          <p:nvPr/>
        </p:nvGrpSpPr>
        <p:grpSpPr>
          <a:xfrm>
            <a:off x="6301965" y="2298431"/>
            <a:ext cx="486076" cy="581698"/>
            <a:chOff x="5889346" y="3215497"/>
            <a:chExt cx="486076" cy="581698"/>
          </a:xfrm>
        </p:grpSpPr>
        <p:sp>
          <p:nvSpPr>
            <p:cNvPr id="39" name="타원 38">
              <a:extLst>
                <a:ext uri="{FF2B5EF4-FFF2-40B4-BE49-F238E27FC236}">
                  <a16:creationId xmlns:a16="http://schemas.microsoft.com/office/drawing/2014/main" id="{818978C7-B5C4-4CF1-B239-C17DB0593B5A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40" name="직사각형 39">
              <a:extLst>
                <a:ext uri="{FF2B5EF4-FFF2-40B4-BE49-F238E27FC236}">
                  <a16:creationId xmlns:a16="http://schemas.microsoft.com/office/drawing/2014/main" id="{A76A354E-0A2A-420C-A332-5999EE878701}"/>
                </a:ext>
              </a:extLst>
            </p:cNvPr>
            <p:cNvSpPr/>
            <p:nvPr/>
          </p:nvSpPr>
          <p:spPr>
            <a:xfrm>
              <a:off x="5896785" y="3215497"/>
              <a:ext cx="478637" cy="5816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2400" dirty="0">
                  <a:solidFill>
                    <a:srgbClr val="8F9BCE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2400" dirty="0">
                <a:solidFill>
                  <a:srgbClr val="8F9BCE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pic>
        <p:nvPicPr>
          <p:cNvPr id="17" name="그림 16">
            <a:extLst>
              <a:ext uri="{FF2B5EF4-FFF2-40B4-BE49-F238E27FC236}">
                <a16:creationId xmlns:a16="http://schemas.microsoft.com/office/drawing/2014/main" id="{4916AE27-5145-49F6-ADF8-7623F764C6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538" y="561052"/>
            <a:ext cx="4896457" cy="3178402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772F9DC2-789B-4F15-AB16-1ED8126009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4397" y="3559780"/>
            <a:ext cx="2061363" cy="2810377"/>
          </a:xfrm>
          <a:prstGeom prst="rect">
            <a:avLst/>
          </a:prstGeom>
        </p:spPr>
      </p:pic>
      <p:grpSp>
        <p:nvGrpSpPr>
          <p:cNvPr id="25" name="그룹 24">
            <a:extLst>
              <a:ext uri="{FF2B5EF4-FFF2-40B4-BE49-F238E27FC236}">
                <a16:creationId xmlns:a16="http://schemas.microsoft.com/office/drawing/2014/main" id="{526AC560-CCBD-43BD-9EC1-4AC7E1234C87}"/>
              </a:ext>
            </a:extLst>
          </p:cNvPr>
          <p:cNvGrpSpPr/>
          <p:nvPr/>
        </p:nvGrpSpPr>
        <p:grpSpPr>
          <a:xfrm>
            <a:off x="6301965" y="4843576"/>
            <a:ext cx="486076" cy="581698"/>
            <a:chOff x="5889346" y="3215497"/>
            <a:chExt cx="486076" cy="581698"/>
          </a:xfrm>
        </p:grpSpPr>
        <p:sp>
          <p:nvSpPr>
            <p:cNvPr id="29" name="타원 28">
              <a:extLst>
                <a:ext uri="{FF2B5EF4-FFF2-40B4-BE49-F238E27FC236}">
                  <a16:creationId xmlns:a16="http://schemas.microsoft.com/office/drawing/2014/main" id="{0610D076-A5C1-4105-96E1-6B2C3CBB316D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30" name="직사각형 29">
              <a:extLst>
                <a:ext uri="{FF2B5EF4-FFF2-40B4-BE49-F238E27FC236}">
                  <a16:creationId xmlns:a16="http://schemas.microsoft.com/office/drawing/2014/main" id="{7AF94E33-6610-41D8-AA62-DF3566031EF0}"/>
                </a:ext>
              </a:extLst>
            </p:cNvPr>
            <p:cNvSpPr/>
            <p:nvPr/>
          </p:nvSpPr>
          <p:spPr>
            <a:xfrm>
              <a:off x="5896785" y="3215497"/>
              <a:ext cx="478637" cy="5816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2400" dirty="0">
                  <a:solidFill>
                    <a:srgbClr val="8F9BCE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2400" dirty="0">
                <a:solidFill>
                  <a:srgbClr val="8F9BCE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2525157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5F715F9E-1B7D-46E5-B8BE-240FB3A78F2B}"/>
              </a:ext>
            </a:extLst>
          </p:cNvPr>
          <p:cNvSpPr/>
          <p:nvPr/>
        </p:nvSpPr>
        <p:spPr>
          <a:xfrm>
            <a:off x="253022" y="386080"/>
            <a:ext cx="11186160" cy="914399"/>
          </a:xfrm>
          <a:prstGeom prst="roundRect">
            <a:avLst>
              <a:gd name="adj" fmla="val 50000"/>
            </a:avLst>
          </a:prstGeom>
          <a:solidFill>
            <a:srgbClr val="8F9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6D988FB-D913-4B6C-A637-009B77CDFE03}"/>
              </a:ext>
            </a:extLst>
          </p:cNvPr>
          <p:cNvSpPr/>
          <p:nvPr/>
        </p:nvSpPr>
        <p:spPr>
          <a:xfrm>
            <a:off x="1208459" y="528196"/>
            <a:ext cx="736658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근로계약서 작성 및 교부</a:t>
            </a: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DF8F10B1-C2F2-43A8-B594-681B9BEA216F}"/>
              </a:ext>
            </a:extLst>
          </p:cNvPr>
          <p:cNvGrpSpPr/>
          <p:nvPr/>
        </p:nvGrpSpPr>
        <p:grpSpPr>
          <a:xfrm>
            <a:off x="417567" y="397367"/>
            <a:ext cx="913377" cy="780463"/>
            <a:chOff x="5889346" y="3307906"/>
            <a:chExt cx="553844" cy="473247"/>
          </a:xfrm>
        </p:grpSpPr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804DC53B-42EC-4E70-B8BC-9A56D3B58537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BEF1A12E-761B-4AA8-82BB-2C37D8F681B5}"/>
                </a:ext>
              </a:extLst>
            </p:cNvPr>
            <p:cNvSpPr/>
            <p:nvPr/>
          </p:nvSpPr>
          <p:spPr>
            <a:xfrm>
              <a:off x="5964553" y="3307906"/>
              <a:ext cx="478637" cy="4269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3000" dirty="0">
                  <a:solidFill>
                    <a:srgbClr val="8F9BCE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3000" dirty="0">
                <a:solidFill>
                  <a:srgbClr val="8F9BCE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FB3C6BDF-0C5D-44F0-AC6F-3910C9786532}"/>
              </a:ext>
            </a:extLst>
          </p:cNvPr>
          <p:cNvSpPr/>
          <p:nvPr/>
        </p:nvSpPr>
        <p:spPr>
          <a:xfrm>
            <a:off x="1524556" y="2797965"/>
            <a:ext cx="9265364" cy="221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일하기 전에 반드시 근로계약서를 작성합니다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근로시간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임금 등 계약서의 내용을 꼼꼼히 확인 한 후 서명합니다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근로계약서상 근로조건은 노동법 등에서 정한 최저기준 이상을 보장해야 합니다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근로계약서 작성이 어려운 여건일 때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계약 및 근무 내용을 증명할 수 있는 자료들을 준비해야 합니다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(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임금체불 등 향후 분쟁 대비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)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근로계약서를 작성하지 않거나 작성한 계약서를 주지 않는 경우 고용노동부에 신고할 수 있습니다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000C332D-8B2B-441D-97F7-A3DB3C375CEA}"/>
              </a:ext>
            </a:extLst>
          </p:cNvPr>
          <p:cNvSpPr/>
          <p:nvPr/>
        </p:nvSpPr>
        <p:spPr>
          <a:xfrm>
            <a:off x="1" y="1764378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800" dirty="0">
                <a:solidFill>
                  <a:srgbClr val="8F9BCE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근로계약서는 일하기 전에 작성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해야 하며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2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부를 작성하여 사용자와 </a:t>
            </a:r>
            <a:endParaRPr lang="en-US" altLang="ko-KR" sz="2800" dirty="0"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근로자가 각각 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</a:t>
            </a:r>
            <a:r>
              <a:rPr lang="ko-KR" altLang="en-US" sz="28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부씩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나누어 가집니다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7F430A22-39F9-48F4-9BC4-21555ADBF4E2}"/>
              </a:ext>
            </a:extLst>
          </p:cNvPr>
          <p:cNvSpPr/>
          <p:nvPr/>
        </p:nvSpPr>
        <p:spPr>
          <a:xfrm>
            <a:off x="0" y="5364798"/>
            <a:ext cx="12192000" cy="1127442"/>
          </a:xfrm>
          <a:prstGeom prst="rect">
            <a:avLst/>
          </a:prstGeom>
          <a:solidFill>
            <a:srgbClr val="8F9BC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BA191C4B-0C5D-4B37-B4BA-C454535FD252}"/>
              </a:ext>
            </a:extLst>
          </p:cNvPr>
          <p:cNvSpPr/>
          <p:nvPr/>
        </p:nvSpPr>
        <p:spPr>
          <a:xfrm>
            <a:off x="185453" y="5728464"/>
            <a:ext cx="936561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근로계약서를 작성하여 교부하지 않을 경우 </a:t>
            </a:r>
            <a:r>
              <a: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500</a:t>
            </a:r>
            <a:r>
              <a:rPr lang="ko-KR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만원 이하 벌금</a:t>
            </a:r>
          </a:p>
        </p:txBody>
      </p:sp>
      <p:pic>
        <p:nvPicPr>
          <p:cNvPr id="2" name="그래픽 1">
            <a:extLst>
              <a:ext uri="{FF2B5EF4-FFF2-40B4-BE49-F238E27FC236}">
                <a16:creationId xmlns:a16="http://schemas.microsoft.com/office/drawing/2014/main" id="{614A9F48-1E8A-40C8-91C6-734C2176DF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8919191" y="5169277"/>
            <a:ext cx="2012969" cy="1478630"/>
          </a:xfrm>
          <a:prstGeom prst="rect">
            <a:avLst/>
          </a:prstGeom>
        </p:spPr>
      </p:pic>
      <p:pic>
        <p:nvPicPr>
          <p:cNvPr id="14" name="그림 13" descr="그리기, 케이크이(가) 표시된 사진&#10;&#10;자동 생성된 설명">
            <a:extLst>
              <a:ext uri="{FF2B5EF4-FFF2-40B4-BE49-F238E27FC236}">
                <a16:creationId xmlns:a16="http://schemas.microsoft.com/office/drawing/2014/main" id="{E18D59A1-E8BE-407C-A0CB-D26912E8F84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75" y="4650"/>
            <a:ext cx="2118957" cy="1488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467378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>
            <a:extLst>
              <a:ext uri="{FF2B5EF4-FFF2-40B4-BE49-F238E27FC236}">
                <a16:creationId xmlns:a16="http://schemas.microsoft.com/office/drawing/2014/main" id="{517E950D-8365-4BAA-8794-3E0B701702A2}"/>
              </a:ext>
            </a:extLst>
          </p:cNvPr>
          <p:cNvSpPr/>
          <p:nvPr/>
        </p:nvSpPr>
        <p:spPr>
          <a:xfrm>
            <a:off x="991602" y="282278"/>
            <a:ext cx="494878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근로계약서 작성 시 확인사항</a:t>
            </a:r>
            <a:endParaRPr lang="ko-KR" altLang="en-US" sz="32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경기천년제목 Medium" panose="02020603020101020101" pitchFamily="18" charset="-127"/>
              <a:cs typeface="Arial" panose="020B0604020202020204" pitchFamily="34" charset="0"/>
            </a:endParaRP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2BDA74BA-6A56-400D-8E9B-176E8CDB84F2}"/>
              </a:ext>
            </a:extLst>
          </p:cNvPr>
          <p:cNvSpPr/>
          <p:nvPr/>
        </p:nvSpPr>
        <p:spPr>
          <a:xfrm>
            <a:off x="5940388" y="413568"/>
            <a:ext cx="5672445" cy="338553"/>
          </a:xfrm>
          <a:prstGeom prst="roundRect">
            <a:avLst>
              <a:gd name="adj" fmla="val 50000"/>
            </a:avLst>
          </a:prstGeom>
          <a:solidFill>
            <a:srgbClr val="8F9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E11D8EF-5199-49F8-9DA1-C156FFA43A4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8F9BCE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01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BD65301-BF0D-4E1C-BDF4-5D1515850366}"/>
              </a:ext>
            </a:extLst>
          </p:cNvPr>
          <p:cNvSpPr/>
          <p:nvPr/>
        </p:nvSpPr>
        <p:spPr>
          <a:xfrm>
            <a:off x="8849360" y="423270"/>
            <a:ext cx="221110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근로계약서 작성 및 교부</a:t>
            </a:r>
          </a:p>
        </p:txBody>
      </p:sp>
      <p:pic>
        <p:nvPicPr>
          <p:cNvPr id="10" name="그래픽 9">
            <a:extLst>
              <a:ext uri="{FF2B5EF4-FFF2-40B4-BE49-F238E27FC236}">
                <a16:creationId xmlns:a16="http://schemas.microsoft.com/office/drawing/2014/main" id="{35C62F3C-A7BF-4D6D-8C25-66ADDDF4D2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376453" y="2350208"/>
            <a:ext cx="9343012" cy="288512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6" name="이등변 삼각형 15">
            <a:extLst>
              <a:ext uri="{FF2B5EF4-FFF2-40B4-BE49-F238E27FC236}">
                <a16:creationId xmlns:a16="http://schemas.microsoft.com/office/drawing/2014/main" id="{B5D4A2FD-9FDD-4401-B0F8-DEEBB8BBA7F0}"/>
              </a:ext>
            </a:extLst>
          </p:cNvPr>
          <p:cNvSpPr/>
          <p:nvPr/>
        </p:nvSpPr>
        <p:spPr>
          <a:xfrm rot="10800000">
            <a:off x="1661154" y="3381201"/>
            <a:ext cx="306899" cy="876300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48" name="타원 47">
            <a:extLst>
              <a:ext uri="{FF2B5EF4-FFF2-40B4-BE49-F238E27FC236}">
                <a16:creationId xmlns:a16="http://schemas.microsoft.com/office/drawing/2014/main" id="{C5DE0936-40DD-41B4-900F-2EE26A737CB3}"/>
              </a:ext>
            </a:extLst>
          </p:cNvPr>
          <p:cNvSpPr/>
          <p:nvPr/>
        </p:nvSpPr>
        <p:spPr>
          <a:xfrm>
            <a:off x="1208653" y="2225761"/>
            <a:ext cx="1179641" cy="1179641"/>
          </a:xfrm>
          <a:prstGeom prst="ellipse">
            <a:avLst/>
          </a:prstGeom>
          <a:solidFill>
            <a:srgbClr val="8F9BCE"/>
          </a:solid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49" name="이등변 삼각형 48">
            <a:extLst>
              <a:ext uri="{FF2B5EF4-FFF2-40B4-BE49-F238E27FC236}">
                <a16:creationId xmlns:a16="http://schemas.microsoft.com/office/drawing/2014/main" id="{4BE577D5-2390-47D8-8971-F4E429E3BB2C}"/>
              </a:ext>
            </a:extLst>
          </p:cNvPr>
          <p:cNvSpPr/>
          <p:nvPr/>
        </p:nvSpPr>
        <p:spPr>
          <a:xfrm rot="10800000">
            <a:off x="4940912" y="2869891"/>
            <a:ext cx="306899" cy="876300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50" name="이등변 삼각형 49">
            <a:extLst>
              <a:ext uri="{FF2B5EF4-FFF2-40B4-BE49-F238E27FC236}">
                <a16:creationId xmlns:a16="http://schemas.microsoft.com/office/drawing/2014/main" id="{B1339F1B-11F7-4A26-ACB9-F1E89D7AF59F}"/>
              </a:ext>
            </a:extLst>
          </p:cNvPr>
          <p:cNvSpPr/>
          <p:nvPr/>
        </p:nvSpPr>
        <p:spPr>
          <a:xfrm rot="10800000">
            <a:off x="8220670" y="3146498"/>
            <a:ext cx="306899" cy="876300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51" name="타원 50">
            <a:extLst>
              <a:ext uri="{FF2B5EF4-FFF2-40B4-BE49-F238E27FC236}">
                <a16:creationId xmlns:a16="http://schemas.microsoft.com/office/drawing/2014/main" id="{888D80B9-4B7D-42CE-84CB-13395FE5EB73}"/>
              </a:ext>
            </a:extLst>
          </p:cNvPr>
          <p:cNvSpPr/>
          <p:nvPr/>
        </p:nvSpPr>
        <p:spPr>
          <a:xfrm>
            <a:off x="7753087" y="2027998"/>
            <a:ext cx="1179641" cy="1179641"/>
          </a:xfrm>
          <a:prstGeom prst="ellipse">
            <a:avLst/>
          </a:prstGeom>
          <a:solidFill>
            <a:srgbClr val="8F9BCE"/>
          </a:solid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52" name="타원 51">
            <a:extLst>
              <a:ext uri="{FF2B5EF4-FFF2-40B4-BE49-F238E27FC236}">
                <a16:creationId xmlns:a16="http://schemas.microsoft.com/office/drawing/2014/main" id="{AB0D275C-8173-4BC1-A0CA-D9FF1B8370F0}"/>
              </a:ext>
            </a:extLst>
          </p:cNvPr>
          <p:cNvSpPr/>
          <p:nvPr/>
        </p:nvSpPr>
        <p:spPr>
          <a:xfrm>
            <a:off x="4488411" y="1787611"/>
            <a:ext cx="1179641" cy="1179641"/>
          </a:xfrm>
          <a:prstGeom prst="ellipse">
            <a:avLst/>
          </a:prstGeom>
          <a:solidFill>
            <a:srgbClr val="8F9BCE"/>
          </a:solid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53" name="이등변 삼각형 52">
            <a:extLst>
              <a:ext uri="{FF2B5EF4-FFF2-40B4-BE49-F238E27FC236}">
                <a16:creationId xmlns:a16="http://schemas.microsoft.com/office/drawing/2014/main" id="{108134D5-329A-4F76-A109-04FFFAC0A350}"/>
              </a:ext>
            </a:extLst>
          </p:cNvPr>
          <p:cNvSpPr/>
          <p:nvPr/>
        </p:nvSpPr>
        <p:spPr>
          <a:xfrm>
            <a:off x="3400550" y="3991382"/>
            <a:ext cx="306899" cy="876300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54" name="타원 53">
            <a:extLst>
              <a:ext uri="{FF2B5EF4-FFF2-40B4-BE49-F238E27FC236}">
                <a16:creationId xmlns:a16="http://schemas.microsoft.com/office/drawing/2014/main" id="{E2E327BA-EFD6-4AA0-B4BB-732C3CAE1EFF}"/>
              </a:ext>
            </a:extLst>
          </p:cNvPr>
          <p:cNvSpPr/>
          <p:nvPr/>
        </p:nvSpPr>
        <p:spPr>
          <a:xfrm>
            <a:off x="2948049" y="4809579"/>
            <a:ext cx="1179641" cy="1179641"/>
          </a:xfrm>
          <a:prstGeom prst="ellipse">
            <a:avLst/>
          </a:prstGeom>
          <a:solidFill>
            <a:srgbClr val="8F9BCE"/>
          </a:solid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55" name="이등변 삼각형 54">
            <a:extLst>
              <a:ext uri="{FF2B5EF4-FFF2-40B4-BE49-F238E27FC236}">
                <a16:creationId xmlns:a16="http://schemas.microsoft.com/office/drawing/2014/main" id="{C3630F3F-6672-4299-A853-D40ACD75A3CF}"/>
              </a:ext>
            </a:extLst>
          </p:cNvPr>
          <p:cNvSpPr/>
          <p:nvPr/>
        </p:nvSpPr>
        <p:spPr>
          <a:xfrm>
            <a:off x="6621858" y="4336822"/>
            <a:ext cx="306899" cy="876300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56" name="타원 55">
            <a:extLst>
              <a:ext uri="{FF2B5EF4-FFF2-40B4-BE49-F238E27FC236}">
                <a16:creationId xmlns:a16="http://schemas.microsoft.com/office/drawing/2014/main" id="{6FA63E62-480D-4089-999F-25E542C4DC3B}"/>
              </a:ext>
            </a:extLst>
          </p:cNvPr>
          <p:cNvSpPr/>
          <p:nvPr/>
        </p:nvSpPr>
        <p:spPr>
          <a:xfrm>
            <a:off x="6169357" y="5155019"/>
            <a:ext cx="1179641" cy="1179641"/>
          </a:xfrm>
          <a:prstGeom prst="ellipse">
            <a:avLst/>
          </a:prstGeom>
          <a:solidFill>
            <a:srgbClr val="8F9BCE"/>
          </a:solid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57" name="이등변 삼각형 56">
            <a:extLst>
              <a:ext uri="{FF2B5EF4-FFF2-40B4-BE49-F238E27FC236}">
                <a16:creationId xmlns:a16="http://schemas.microsoft.com/office/drawing/2014/main" id="{28BFEB23-8576-42D9-AF02-FD97720C4E99}"/>
              </a:ext>
            </a:extLst>
          </p:cNvPr>
          <p:cNvSpPr/>
          <p:nvPr/>
        </p:nvSpPr>
        <p:spPr>
          <a:xfrm>
            <a:off x="9824525" y="3698148"/>
            <a:ext cx="306899" cy="876300"/>
          </a:xfrm>
          <a:prstGeom prst="triangl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58" name="타원 57">
            <a:extLst>
              <a:ext uri="{FF2B5EF4-FFF2-40B4-BE49-F238E27FC236}">
                <a16:creationId xmlns:a16="http://schemas.microsoft.com/office/drawing/2014/main" id="{DB166FA5-EB98-4CD5-851B-11D1AFF150DB}"/>
              </a:ext>
            </a:extLst>
          </p:cNvPr>
          <p:cNvSpPr/>
          <p:nvPr/>
        </p:nvSpPr>
        <p:spPr>
          <a:xfrm>
            <a:off x="9372024" y="4516345"/>
            <a:ext cx="1179641" cy="1179641"/>
          </a:xfrm>
          <a:prstGeom prst="ellipse">
            <a:avLst/>
          </a:prstGeom>
          <a:solidFill>
            <a:srgbClr val="8F9BCE"/>
          </a:solid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59" name="직사각형 58">
            <a:extLst>
              <a:ext uri="{FF2B5EF4-FFF2-40B4-BE49-F238E27FC236}">
                <a16:creationId xmlns:a16="http://schemas.microsoft.com/office/drawing/2014/main" id="{B7F18D32-EB37-4FE9-92CB-BCDBF49FAC93}"/>
              </a:ext>
            </a:extLst>
          </p:cNvPr>
          <p:cNvSpPr/>
          <p:nvPr/>
        </p:nvSpPr>
        <p:spPr>
          <a:xfrm>
            <a:off x="1166113" y="2395822"/>
            <a:ext cx="12647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6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근로</a:t>
            </a:r>
            <a:endParaRPr lang="en-US" altLang="ko-KR" sz="1600" dirty="0">
              <a:solidFill>
                <a:schemeClr val="bg1"/>
              </a:solidFill>
              <a:latin typeface="경기천년바탕 Bold" panose="02020803020101020101" pitchFamily="18" charset="-127"/>
              <a:ea typeface="경기천년바탕 Bold" panose="02020803020101020101" pitchFamily="18" charset="-127"/>
            </a:endParaRPr>
          </a:p>
          <a:p>
            <a:pPr algn="ctr"/>
            <a:r>
              <a:rPr lang="ko-KR" altLang="en-US" sz="16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계약</a:t>
            </a:r>
            <a:endParaRPr lang="en-US" altLang="ko-KR" sz="1600" dirty="0">
              <a:solidFill>
                <a:schemeClr val="bg1"/>
              </a:solidFill>
              <a:latin typeface="경기천년바탕 Bold" panose="02020803020101020101" pitchFamily="18" charset="-127"/>
              <a:ea typeface="경기천년바탕 Bold" panose="02020803020101020101" pitchFamily="18" charset="-127"/>
            </a:endParaRPr>
          </a:p>
          <a:p>
            <a:pPr algn="ctr"/>
            <a:r>
              <a:rPr lang="ko-KR" altLang="en-US" sz="16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기간</a:t>
            </a:r>
          </a:p>
        </p:txBody>
      </p:sp>
      <p:sp>
        <p:nvSpPr>
          <p:cNvPr id="60" name="직사각형 59">
            <a:extLst>
              <a:ext uri="{FF2B5EF4-FFF2-40B4-BE49-F238E27FC236}">
                <a16:creationId xmlns:a16="http://schemas.microsoft.com/office/drawing/2014/main" id="{BB1605A2-E08B-407D-8A47-12D4C768C1F5}"/>
              </a:ext>
            </a:extLst>
          </p:cNvPr>
          <p:cNvSpPr/>
          <p:nvPr/>
        </p:nvSpPr>
        <p:spPr>
          <a:xfrm>
            <a:off x="2905509" y="4963016"/>
            <a:ext cx="12647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6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근로장소</a:t>
            </a:r>
            <a:endParaRPr lang="en-US" altLang="ko-KR" sz="1600" dirty="0">
              <a:solidFill>
                <a:schemeClr val="bg1"/>
              </a:solidFill>
              <a:latin typeface="경기천년바탕 Bold" panose="02020803020101020101" pitchFamily="18" charset="-127"/>
              <a:ea typeface="경기천년바탕 Bold" panose="02020803020101020101" pitchFamily="18" charset="-127"/>
            </a:endParaRPr>
          </a:p>
          <a:p>
            <a:pPr algn="ctr"/>
            <a:r>
              <a:rPr lang="ko-KR" altLang="en-US" sz="16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및</a:t>
            </a:r>
            <a:endParaRPr lang="en-US" altLang="ko-KR" sz="1600" dirty="0">
              <a:solidFill>
                <a:schemeClr val="bg1"/>
              </a:solidFill>
              <a:latin typeface="경기천년바탕 Bold" panose="02020803020101020101" pitchFamily="18" charset="-127"/>
              <a:ea typeface="경기천년바탕 Bold" panose="02020803020101020101" pitchFamily="18" charset="-127"/>
            </a:endParaRPr>
          </a:p>
          <a:p>
            <a:pPr algn="ctr"/>
            <a:r>
              <a:rPr lang="ko-KR" altLang="en-US" sz="16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업무내용</a:t>
            </a:r>
          </a:p>
        </p:txBody>
      </p:sp>
      <p:sp>
        <p:nvSpPr>
          <p:cNvPr id="61" name="직사각형 60">
            <a:extLst>
              <a:ext uri="{FF2B5EF4-FFF2-40B4-BE49-F238E27FC236}">
                <a16:creationId xmlns:a16="http://schemas.microsoft.com/office/drawing/2014/main" id="{B50D468D-D1EB-4261-AA5B-B4E7854306B7}"/>
              </a:ext>
            </a:extLst>
          </p:cNvPr>
          <p:cNvSpPr/>
          <p:nvPr/>
        </p:nvSpPr>
        <p:spPr>
          <a:xfrm>
            <a:off x="4445871" y="2225761"/>
            <a:ext cx="126472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6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근로시간</a:t>
            </a:r>
          </a:p>
        </p:txBody>
      </p:sp>
      <p:sp>
        <p:nvSpPr>
          <p:cNvPr id="64" name="직사각형 63">
            <a:extLst>
              <a:ext uri="{FF2B5EF4-FFF2-40B4-BE49-F238E27FC236}">
                <a16:creationId xmlns:a16="http://schemas.microsoft.com/office/drawing/2014/main" id="{BF463806-6D41-4C5B-9161-F1F7F3CF80CE}"/>
              </a:ext>
            </a:extLst>
          </p:cNvPr>
          <p:cNvSpPr/>
          <p:nvPr/>
        </p:nvSpPr>
        <p:spPr>
          <a:xfrm>
            <a:off x="6120242" y="5339500"/>
            <a:ext cx="12647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6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근무일</a:t>
            </a:r>
            <a:endParaRPr lang="en-US" altLang="ko-KR" sz="1600" dirty="0">
              <a:solidFill>
                <a:schemeClr val="bg1"/>
              </a:solidFill>
              <a:latin typeface="경기천년바탕 Bold" panose="02020803020101020101" pitchFamily="18" charset="-127"/>
              <a:ea typeface="경기천년바탕 Bold" panose="02020803020101020101" pitchFamily="18" charset="-127"/>
            </a:endParaRPr>
          </a:p>
          <a:p>
            <a:pPr algn="ctr"/>
            <a:r>
              <a:rPr lang="ko-KR" altLang="en-US" sz="16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및</a:t>
            </a:r>
            <a:endParaRPr lang="en-US" altLang="ko-KR" sz="1600" dirty="0">
              <a:solidFill>
                <a:schemeClr val="bg1"/>
              </a:solidFill>
              <a:latin typeface="경기천년바탕 Bold" panose="02020803020101020101" pitchFamily="18" charset="-127"/>
              <a:ea typeface="경기천년바탕 Bold" panose="02020803020101020101" pitchFamily="18" charset="-127"/>
            </a:endParaRPr>
          </a:p>
          <a:p>
            <a:pPr algn="ctr"/>
            <a:r>
              <a:rPr lang="ko-KR" altLang="en-US" sz="16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휴일</a:t>
            </a:r>
          </a:p>
        </p:txBody>
      </p:sp>
      <p:sp>
        <p:nvSpPr>
          <p:cNvPr id="65" name="직사각형 64">
            <a:extLst>
              <a:ext uri="{FF2B5EF4-FFF2-40B4-BE49-F238E27FC236}">
                <a16:creationId xmlns:a16="http://schemas.microsoft.com/office/drawing/2014/main" id="{596638AF-5641-4609-81F6-C0508DEF2D1C}"/>
              </a:ext>
            </a:extLst>
          </p:cNvPr>
          <p:cNvSpPr/>
          <p:nvPr/>
        </p:nvSpPr>
        <p:spPr>
          <a:xfrm>
            <a:off x="7710547" y="2448541"/>
            <a:ext cx="126472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6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임금</a:t>
            </a:r>
          </a:p>
        </p:txBody>
      </p:sp>
      <p:sp>
        <p:nvSpPr>
          <p:cNvPr id="66" name="직사각형 65">
            <a:extLst>
              <a:ext uri="{FF2B5EF4-FFF2-40B4-BE49-F238E27FC236}">
                <a16:creationId xmlns:a16="http://schemas.microsoft.com/office/drawing/2014/main" id="{1CD8FA46-1123-4F84-81C9-9CAB34FB38D3}"/>
              </a:ext>
            </a:extLst>
          </p:cNvPr>
          <p:cNvSpPr/>
          <p:nvPr/>
        </p:nvSpPr>
        <p:spPr>
          <a:xfrm>
            <a:off x="9329484" y="4948861"/>
            <a:ext cx="126472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6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기타사항</a:t>
            </a: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38D5FE16-5D88-44F0-AD86-1DC8ABDA8F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10697" y="1125382"/>
            <a:ext cx="1602136" cy="1252049"/>
          </a:xfrm>
          <a:prstGeom prst="rect">
            <a:avLst/>
          </a:prstGeom>
        </p:spPr>
      </p:pic>
      <p:pic>
        <p:nvPicPr>
          <p:cNvPr id="29" name="그림 28">
            <a:extLst>
              <a:ext uri="{FF2B5EF4-FFF2-40B4-BE49-F238E27FC236}">
                <a16:creationId xmlns:a16="http://schemas.microsoft.com/office/drawing/2014/main" id="{D6CFF50D-95AC-4814-B3D2-197C9B3513E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04307">
            <a:off x="106044" y="3643952"/>
            <a:ext cx="1992212" cy="2184410"/>
          </a:xfrm>
          <a:prstGeom prst="rect">
            <a:avLst/>
          </a:prstGeom>
        </p:spPr>
      </p:pic>
      <p:pic>
        <p:nvPicPr>
          <p:cNvPr id="27" name="그림 26" descr="그리기, 케이크이(가) 표시된 사진&#10;&#10;자동 생성된 설명">
            <a:extLst>
              <a:ext uri="{FF2B5EF4-FFF2-40B4-BE49-F238E27FC236}">
                <a16:creationId xmlns:a16="http://schemas.microsoft.com/office/drawing/2014/main" id="{1C7AC4A2-0E6E-43EA-8E4C-9FE91DE79F26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2441" y="195749"/>
            <a:ext cx="1078585" cy="757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219969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DB29668E-7B98-43C1-91D4-98129E89D2D4}"/>
              </a:ext>
            </a:extLst>
          </p:cNvPr>
          <p:cNvSpPr/>
          <p:nvPr/>
        </p:nvSpPr>
        <p:spPr>
          <a:xfrm>
            <a:off x="1265608" y="3409908"/>
            <a:ext cx="2558758" cy="425034"/>
          </a:xfrm>
          <a:prstGeom prst="roundRect">
            <a:avLst>
              <a:gd name="adj" fmla="val 50000"/>
            </a:avLst>
          </a:prstGeom>
          <a:solidFill>
            <a:srgbClr val="8F9BC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4F36D732-850D-4CF0-969D-FC6AC46D2F36}"/>
              </a:ext>
            </a:extLst>
          </p:cNvPr>
          <p:cNvSpPr/>
          <p:nvPr/>
        </p:nvSpPr>
        <p:spPr>
          <a:xfrm>
            <a:off x="1265608" y="2310686"/>
            <a:ext cx="94793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사장님이 근로계약서를 써주지 않습니다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그래도 </a:t>
            </a:r>
            <a:r>
              <a:rPr lang="ko-KR" altLang="en-US" sz="2400" dirty="0">
                <a:solidFill>
                  <a:srgbClr val="8F9BCE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근로계약서를 꼭 써야하나요</a:t>
            </a:r>
            <a:r>
              <a:rPr lang="en-US" altLang="ko-KR" sz="2400" dirty="0">
                <a:solidFill>
                  <a:srgbClr val="8F9BCE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?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011934EF-0273-4D62-B750-1B5B5476BA56}"/>
              </a:ext>
            </a:extLst>
          </p:cNvPr>
          <p:cNvSpPr/>
          <p:nvPr/>
        </p:nvSpPr>
        <p:spPr>
          <a:xfrm>
            <a:off x="1265608" y="3985859"/>
            <a:ext cx="768535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근로계약시 시급을 </a:t>
            </a:r>
            <a:r>
              <a:rPr lang="en-US" altLang="ko-KR" sz="2400" dirty="0">
                <a:solidFill>
                  <a:srgbClr val="8F9BCE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8</a:t>
            </a:r>
            <a:r>
              <a:rPr lang="ko-KR" altLang="en-US" sz="2400" dirty="0">
                <a:solidFill>
                  <a:srgbClr val="8F9BCE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천원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으로 약속했는데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</a:p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나중에 </a:t>
            </a:r>
            <a:r>
              <a:rPr lang="ko-KR" altLang="en-US" sz="2400" dirty="0">
                <a:solidFill>
                  <a:srgbClr val="8F9BCE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최저임금이 </a:t>
            </a:r>
            <a:r>
              <a:rPr lang="en-US" altLang="ko-KR" sz="2400" dirty="0">
                <a:solidFill>
                  <a:srgbClr val="8F9BCE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8,530</a:t>
            </a:r>
            <a:r>
              <a:rPr lang="ko-KR" altLang="en-US" sz="2400" dirty="0">
                <a:solidFill>
                  <a:srgbClr val="8F9BCE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원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이라는걸 알았습니다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</a:p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사장님은 제가 근로계약서에 동의하고 서명했기 때문에 </a:t>
            </a:r>
            <a:endParaRPr lang="en-US" altLang="ko-KR" sz="2400" dirty="0"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임금을 시급 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8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천원으로 계산해서 주겠다고 합니다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</a:p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이게 맞는 건가요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?</a:t>
            </a: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7D55C7A8-E042-4766-B377-2A07A61FB3BC}"/>
              </a:ext>
            </a:extLst>
          </p:cNvPr>
          <p:cNvSpPr/>
          <p:nvPr/>
        </p:nvSpPr>
        <p:spPr>
          <a:xfrm>
            <a:off x="1265608" y="1774053"/>
            <a:ext cx="2558758" cy="425034"/>
          </a:xfrm>
          <a:prstGeom prst="roundRect">
            <a:avLst>
              <a:gd name="adj" fmla="val 50000"/>
            </a:avLst>
          </a:prstGeom>
          <a:solidFill>
            <a:srgbClr val="8F9BC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9DE2DEB6-2CB8-479F-83C6-FCC52A287615}"/>
              </a:ext>
            </a:extLst>
          </p:cNvPr>
          <p:cNvSpPr/>
          <p:nvPr/>
        </p:nvSpPr>
        <p:spPr>
          <a:xfrm>
            <a:off x="1424068" y="1806817"/>
            <a:ext cx="2301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QUESTION 01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F1732A73-F7EE-4C48-B94B-45127F63E8A8}"/>
              </a:ext>
            </a:extLst>
          </p:cNvPr>
          <p:cNvSpPr/>
          <p:nvPr/>
        </p:nvSpPr>
        <p:spPr>
          <a:xfrm>
            <a:off x="1424068" y="3447657"/>
            <a:ext cx="2301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QUESTION 02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17E950D-8365-4BAA-8794-3E0B701702A2}"/>
              </a:ext>
            </a:extLst>
          </p:cNvPr>
          <p:cNvSpPr/>
          <p:nvPr/>
        </p:nvSpPr>
        <p:spPr>
          <a:xfrm>
            <a:off x="991602" y="282278"/>
            <a:ext cx="33478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Q&amp;A</a:t>
            </a: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2BDA74BA-6A56-400D-8E9B-176E8CDB84F2}"/>
              </a:ext>
            </a:extLst>
          </p:cNvPr>
          <p:cNvSpPr/>
          <p:nvPr/>
        </p:nvSpPr>
        <p:spPr>
          <a:xfrm>
            <a:off x="2245894" y="413568"/>
            <a:ext cx="9366939" cy="338553"/>
          </a:xfrm>
          <a:prstGeom prst="roundRect">
            <a:avLst>
              <a:gd name="adj" fmla="val 50000"/>
            </a:avLst>
          </a:prstGeom>
          <a:solidFill>
            <a:srgbClr val="8F9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E11D8EF-5199-49F8-9DA1-C156FFA43A4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8F9BCE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02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BD65301-BF0D-4E1C-BDF4-5D1515850366}"/>
              </a:ext>
            </a:extLst>
          </p:cNvPr>
          <p:cNvSpPr/>
          <p:nvPr/>
        </p:nvSpPr>
        <p:spPr>
          <a:xfrm>
            <a:off x="8605520" y="423270"/>
            <a:ext cx="245494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근로계약서 작성 및 교부</a:t>
            </a:r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id="{7B4934B2-AB5F-479A-8721-AA946D9FBF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8196408" y="3325474"/>
            <a:ext cx="2248072" cy="2737623"/>
          </a:xfrm>
          <a:prstGeom prst="rect">
            <a:avLst/>
          </a:prstGeom>
        </p:spPr>
      </p:pic>
      <p:pic>
        <p:nvPicPr>
          <p:cNvPr id="19" name="그림 18" descr="그리기, 케이크이(가) 표시된 사진&#10;&#10;자동 생성된 설명">
            <a:extLst>
              <a:ext uri="{FF2B5EF4-FFF2-40B4-BE49-F238E27FC236}">
                <a16:creationId xmlns:a16="http://schemas.microsoft.com/office/drawing/2014/main" id="{F81311FE-9FDE-4718-AB71-7CC6113A12B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2441" y="195749"/>
            <a:ext cx="1078585" cy="757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98550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>
            <a:extLst>
              <a:ext uri="{FF2B5EF4-FFF2-40B4-BE49-F238E27FC236}">
                <a16:creationId xmlns:a16="http://schemas.microsoft.com/office/drawing/2014/main" id="{517E950D-8365-4BAA-8794-3E0B701702A2}"/>
              </a:ext>
            </a:extLst>
          </p:cNvPr>
          <p:cNvSpPr/>
          <p:nvPr/>
        </p:nvSpPr>
        <p:spPr>
          <a:xfrm>
            <a:off x="991602" y="282278"/>
            <a:ext cx="33478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Q&amp;A</a:t>
            </a: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2BDA74BA-6A56-400D-8E9B-176E8CDB84F2}"/>
              </a:ext>
            </a:extLst>
          </p:cNvPr>
          <p:cNvSpPr/>
          <p:nvPr/>
        </p:nvSpPr>
        <p:spPr>
          <a:xfrm>
            <a:off x="2245894" y="413568"/>
            <a:ext cx="9366939" cy="338553"/>
          </a:xfrm>
          <a:prstGeom prst="roundRect">
            <a:avLst>
              <a:gd name="adj" fmla="val 50000"/>
            </a:avLst>
          </a:prstGeom>
          <a:solidFill>
            <a:srgbClr val="8F9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E11D8EF-5199-49F8-9DA1-C156FFA43A4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8F9BCE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03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BD65301-BF0D-4E1C-BDF4-5D1515850366}"/>
              </a:ext>
            </a:extLst>
          </p:cNvPr>
          <p:cNvSpPr/>
          <p:nvPr/>
        </p:nvSpPr>
        <p:spPr>
          <a:xfrm>
            <a:off x="8605520" y="423270"/>
            <a:ext cx="245494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근로계약서 작성 및 교부</a:t>
            </a: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2C5C1C88-45FA-463F-AA77-67B1E6C06A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33360" y="1221208"/>
            <a:ext cx="3043312" cy="530646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" name="사다리꼴 1">
            <a:extLst>
              <a:ext uri="{FF2B5EF4-FFF2-40B4-BE49-F238E27FC236}">
                <a16:creationId xmlns:a16="http://schemas.microsoft.com/office/drawing/2014/main" id="{882ECC81-4FD9-4E94-9C16-59AB6B16B1FA}"/>
              </a:ext>
            </a:extLst>
          </p:cNvPr>
          <p:cNvSpPr/>
          <p:nvPr/>
        </p:nvSpPr>
        <p:spPr>
          <a:xfrm rot="5400000" flipV="1">
            <a:off x="4575728" y="3310441"/>
            <a:ext cx="5306469" cy="1128004"/>
          </a:xfrm>
          <a:prstGeom prst="trapezoid">
            <a:avLst>
              <a:gd name="adj" fmla="val 85309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5" name="사다리꼴 24">
            <a:extLst>
              <a:ext uri="{FF2B5EF4-FFF2-40B4-BE49-F238E27FC236}">
                <a16:creationId xmlns:a16="http://schemas.microsoft.com/office/drawing/2014/main" id="{359B8DEC-9714-4EA5-9FE3-58692414E4C2}"/>
              </a:ext>
            </a:extLst>
          </p:cNvPr>
          <p:cNvSpPr/>
          <p:nvPr/>
        </p:nvSpPr>
        <p:spPr>
          <a:xfrm rot="5400000" flipV="1">
            <a:off x="2209941" y="1071739"/>
            <a:ext cx="3352519" cy="5557521"/>
          </a:xfrm>
          <a:prstGeom prst="trapezoid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pic>
        <p:nvPicPr>
          <p:cNvPr id="26" name="그림 25" descr="장난감, 서있는이(가) 표시된 사진&#10;&#10;자동 생성된 설명">
            <a:extLst>
              <a:ext uri="{FF2B5EF4-FFF2-40B4-BE49-F238E27FC236}">
                <a16:creationId xmlns:a16="http://schemas.microsoft.com/office/drawing/2014/main" id="{3C74B4E3-4E97-4461-9CB2-14B9F789481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34" t="16689" r="32983" b="10312"/>
          <a:stretch/>
        </p:blipFill>
        <p:spPr>
          <a:xfrm>
            <a:off x="2245894" y="2408363"/>
            <a:ext cx="3347849" cy="3118396"/>
          </a:xfrm>
          <a:prstGeom prst="rect">
            <a:avLst/>
          </a:prstGeom>
        </p:spPr>
      </p:pic>
      <p:sp>
        <p:nvSpPr>
          <p:cNvPr id="28" name="직사각형 27">
            <a:extLst>
              <a:ext uri="{FF2B5EF4-FFF2-40B4-BE49-F238E27FC236}">
                <a16:creationId xmlns:a16="http://schemas.microsoft.com/office/drawing/2014/main" id="{D4A2ED90-53D7-4D68-83AA-1695BD26EE83}"/>
              </a:ext>
            </a:extLst>
          </p:cNvPr>
          <p:cNvSpPr/>
          <p:nvPr/>
        </p:nvSpPr>
        <p:spPr>
          <a:xfrm rot="20945671">
            <a:off x="3173143" y="3716407"/>
            <a:ext cx="15136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b="1" dirty="0">
                <a:solidFill>
                  <a:srgbClr val="6F482E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  <a:cs typeface="Arial" panose="020B0604020202020204" pitchFamily="34" charset="0"/>
              </a:rPr>
              <a:t>근로</a:t>
            </a:r>
            <a:endParaRPr lang="en-US" altLang="ko-KR" sz="1200" b="1" dirty="0">
              <a:solidFill>
                <a:srgbClr val="6F482E"/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  <a:cs typeface="Arial" panose="020B0604020202020204" pitchFamily="34" charset="0"/>
            </a:endParaRPr>
          </a:p>
          <a:p>
            <a:pPr algn="ctr"/>
            <a:r>
              <a:rPr lang="ko-KR" altLang="en-US" sz="1200" b="1" dirty="0">
                <a:solidFill>
                  <a:srgbClr val="6F482E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  <a:cs typeface="Arial" panose="020B0604020202020204" pitchFamily="34" charset="0"/>
              </a:rPr>
              <a:t>계약서</a:t>
            </a:r>
            <a:endParaRPr lang="en-US" altLang="ko-KR" sz="1200" b="1" dirty="0">
              <a:solidFill>
                <a:srgbClr val="6F482E"/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  <a:cs typeface="Arial" panose="020B0604020202020204" pitchFamily="34" charset="0"/>
            </a:endParaRPr>
          </a:p>
        </p:txBody>
      </p:sp>
      <p:pic>
        <p:nvPicPr>
          <p:cNvPr id="11" name="그림 10" descr="그리기, 케이크이(가) 표시된 사진&#10;&#10;자동 생성된 설명">
            <a:extLst>
              <a:ext uri="{FF2B5EF4-FFF2-40B4-BE49-F238E27FC236}">
                <a16:creationId xmlns:a16="http://schemas.microsoft.com/office/drawing/2014/main" id="{44D7B9F3-74B0-4C61-93CB-AE8EBFA7F71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2441" y="195749"/>
            <a:ext cx="1078585" cy="757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30597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>
            <a:extLst>
              <a:ext uri="{FF2B5EF4-FFF2-40B4-BE49-F238E27FC236}">
                <a16:creationId xmlns:a16="http://schemas.microsoft.com/office/drawing/2014/main" id="{517E950D-8365-4BAA-8794-3E0B701702A2}"/>
              </a:ext>
            </a:extLst>
          </p:cNvPr>
          <p:cNvSpPr/>
          <p:nvPr/>
        </p:nvSpPr>
        <p:spPr>
          <a:xfrm>
            <a:off x="991602" y="282278"/>
            <a:ext cx="33478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영상</a:t>
            </a:r>
            <a:endParaRPr lang="en-US" altLang="ko-KR" sz="32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경기천년제목 Medium" panose="02020603020101020101" pitchFamily="18" charset="-127"/>
              <a:cs typeface="Arial" panose="020B0604020202020204" pitchFamily="34" charset="0"/>
            </a:endParaRP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2BDA74BA-6A56-400D-8E9B-176E8CDB84F2}"/>
              </a:ext>
            </a:extLst>
          </p:cNvPr>
          <p:cNvSpPr/>
          <p:nvPr/>
        </p:nvSpPr>
        <p:spPr>
          <a:xfrm>
            <a:off x="2021840" y="413568"/>
            <a:ext cx="9590993" cy="338553"/>
          </a:xfrm>
          <a:prstGeom prst="roundRect">
            <a:avLst>
              <a:gd name="adj" fmla="val 50000"/>
            </a:avLst>
          </a:prstGeom>
          <a:solidFill>
            <a:srgbClr val="8F9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E11D8EF-5199-49F8-9DA1-C156FFA43A4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8F9BCE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04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BD65301-BF0D-4E1C-BDF4-5D1515850366}"/>
              </a:ext>
            </a:extLst>
          </p:cNvPr>
          <p:cNvSpPr/>
          <p:nvPr/>
        </p:nvSpPr>
        <p:spPr>
          <a:xfrm>
            <a:off x="8605520" y="423270"/>
            <a:ext cx="245494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근로계약서 작성 및 교부</a:t>
            </a:r>
          </a:p>
        </p:txBody>
      </p:sp>
      <p:pic>
        <p:nvPicPr>
          <p:cNvPr id="6" name="그림 5" descr="그리기, 케이크이(가) 표시된 사진&#10;&#10;자동 생성된 설명">
            <a:extLst>
              <a:ext uri="{FF2B5EF4-FFF2-40B4-BE49-F238E27FC236}">
                <a16:creationId xmlns:a16="http://schemas.microsoft.com/office/drawing/2014/main" id="{9F8F842B-F662-4914-8990-1C240A0BE06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2441" y="195749"/>
            <a:ext cx="1078585" cy="757832"/>
          </a:xfrm>
          <a:prstGeom prst="rect">
            <a:avLst/>
          </a:prstGeom>
        </p:spPr>
      </p:pic>
      <p:pic>
        <p:nvPicPr>
          <p:cNvPr id="2" name="23">
            <a:hlinkClick r:id="" action="ppaction://media"/>
            <a:extLst>
              <a:ext uri="{FF2B5EF4-FFF2-40B4-BE49-F238E27FC236}">
                <a16:creationId xmlns:a16="http://schemas.microsoft.com/office/drawing/2014/main" id="{2051D36F-6551-458E-A043-577E7BF0BBC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021840" y="1481475"/>
            <a:ext cx="8204726" cy="4615159"/>
          </a:xfrm>
          <a:prstGeom prst="rect">
            <a:avLst/>
          </a:prstGeom>
        </p:spPr>
      </p:pic>
      <p:sp>
        <p:nvSpPr>
          <p:cNvPr id="12" name="직사각형 11">
            <a:extLst>
              <a:ext uri="{FF2B5EF4-FFF2-40B4-BE49-F238E27FC236}">
                <a16:creationId xmlns:a16="http://schemas.microsoft.com/office/drawing/2014/main" id="{8ED24B76-DF82-4FF6-9C0D-CC00B3D789EB}"/>
              </a:ext>
            </a:extLst>
          </p:cNvPr>
          <p:cNvSpPr/>
          <p:nvPr/>
        </p:nvSpPr>
        <p:spPr>
          <a:xfrm>
            <a:off x="2016234" y="1479091"/>
            <a:ext cx="8204726" cy="4636232"/>
          </a:xfrm>
          <a:prstGeom prst="rect">
            <a:avLst/>
          </a:prstGeom>
          <a:solidFill>
            <a:srgbClr val="E2E4E6"/>
          </a:solidFill>
          <a:ln>
            <a:solidFill>
              <a:srgbClr val="E2E4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400" dirty="0">
                <a:solidFill>
                  <a:srgbClr val="8F9BCE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근로계약서 </a:t>
            </a:r>
            <a:r>
              <a:rPr lang="ko-KR" altLang="en-US" sz="3400" dirty="0" smtClean="0">
                <a:solidFill>
                  <a:srgbClr val="8F9BCE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작성법</a:t>
            </a:r>
            <a:endParaRPr lang="en-US" altLang="ko-KR" sz="3400" dirty="0" smtClean="0">
              <a:solidFill>
                <a:srgbClr val="8F9BCE"/>
              </a:solidFill>
              <a:latin typeface="경기천년제목 Bold" panose="02020803020101020101" pitchFamily="18" charset="-127"/>
              <a:ea typeface="경기천년제목 Bold" panose="02020803020101020101" pitchFamily="18" charset="-127"/>
            </a:endParaRPr>
          </a:p>
          <a:p>
            <a:pPr algn="ctr"/>
            <a:endParaRPr lang="en-US" altLang="ko-KR" sz="1600" dirty="0" smtClean="0">
              <a:solidFill>
                <a:srgbClr val="8F9BCE"/>
              </a:solidFill>
              <a:latin typeface="경기천년제목 Bold" panose="02020803020101020101" pitchFamily="18" charset="-127"/>
              <a:ea typeface="경기천년제목 Bold" panose="02020803020101020101" pitchFamily="18" charset="-127"/>
            </a:endParaRPr>
          </a:p>
          <a:p>
            <a:pPr algn="ctr"/>
            <a:r>
              <a:rPr lang="en-US" altLang="ko-KR" sz="1600" dirty="0" smtClean="0">
                <a:solidFill>
                  <a:srgbClr val="8F9BCE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(</a:t>
            </a:r>
            <a:r>
              <a:rPr lang="ko-KR" altLang="en-US" sz="1600" dirty="0" smtClean="0">
                <a:solidFill>
                  <a:srgbClr val="8F9BCE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출처 </a:t>
            </a:r>
            <a:r>
              <a:rPr lang="en-US" altLang="ko-KR" sz="1600" dirty="0" smtClean="0">
                <a:solidFill>
                  <a:srgbClr val="8F9BCE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: </a:t>
            </a:r>
            <a:r>
              <a:rPr lang="ko-KR" altLang="en-US" sz="1600" dirty="0" smtClean="0">
                <a:solidFill>
                  <a:srgbClr val="8F9BCE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경기도교육청</a:t>
            </a:r>
            <a:r>
              <a:rPr lang="en-US" altLang="ko-KR" sz="1600" dirty="0" smtClean="0">
                <a:solidFill>
                  <a:srgbClr val="8F9BCE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TV YouTube)</a:t>
            </a:r>
          </a:p>
          <a:p>
            <a:pPr algn="ctr"/>
            <a:r>
              <a:rPr lang="en-US" altLang="ko-KR" sz="1600" dirty="0">
                <a:solidFill>
                  <a:srgbClr val="8F9BCE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https://</a:t>
            </a:r>
            <a:r>
              <a:rPr lang="en-US" altLang="ko-KR" sz="1600" dirty="0" smtClean="0">
                <a:solidFill>
                  <a:srgbClr val="8F9BCE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www.youtube.com/watch?v=tn09BKZAUwY</a:t>
            </a:r>
          </a:p>
        </p:txBody>
      </p:sp>
    </p:spTree>
    <p:extLst>
      <p:ext uri="{BB962C8B-B14F-4D97-AF65-F5344CB8AC3E}">
        <p14:creationId xmlns:p14="http://schemas.microsoft.com/office/powerpoint/2010/main" val="130193373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7818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0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5F715F9E-1B7D-46E5-B8BE-240FB3A78F2B}"/>
              </a:ext>
            </a:extLst>
          </p:cNvPr>
          <p:cNvSpPr/>
          <p:nvPr/>
        </p:nvSpPr>
        <p:spPr>
          <a:xfrm>
            <a:off x="253022" y="386080"/>
            <a:ext cx="11186160" cy="914399"/>
          </a:xfrm>
          <a:prstGeom prst="roundRect">
            <a:avLst>
              <a:gd name="adj" fmla="val 50000"/>
            </a:avLst>
          </a:prstGeom>
          <a:solidFill>
            <a:srgbClr val="8F9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6D988FB-D913-4B6C-A637-009B77CDFE03}"/>
              </a:ext>
            </a:extLst>
          </p:cNvPr>
          <p:cNvSpPr/>
          <p:nvPr/>
        </p:nvSpPr>
        <p:spPr>
          <a:xfrm>
            <a:off x="1208459" y="528196"/>
            <a:ext cx="736658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근로조건이 계약내용과 다를 경우</a:t>
            </a: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DF8F10B1-C2F2-43A8-B594-681B9BEA216F}"/>
              </a:ext>
            </a:extLst>
          </p:cNvPr>
          <p:cNvGrpSpPr/>
          <p:nvPr/>
        </p:nvGrpSpPr>
        <p:grpSpPr>
          <a:xfrm>
            <a:off x="417567" y="397367"/>
            <a:ext cx="913377" cy="780463"/>
            <a:chOff x="5889346" y="3307906"/>
            <a:chExt cx="553844" cy="473247"/>
          </a:xfrm>
        </p:grpSpPr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804DC53B-42EC-4E70-B8BC-9A56D3B58537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BEF1A12E-761B-4AA8-82BB-2C37D8F681B5}"/>
                </a:ext>
              </a:extLst>
            </p:cNvPr>
            <p:cNvSpPr/>
            <p:nvPr/>
          </p:nvSpPr>
          <p:spPr>
            <a:xfrm>
              <a:off x="5964553" y="3307906"/>
              <a:ext cx="478637" cy="4269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3000" dirty="0">
                  <a:solidFill>
                    <a:srgbClr val="8F9BCE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3000" dirty="0">
                <a:solidFill>
                  <a:srgbClr val="8F9BCE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FB3C6BDF-0C5D-44F0-AC6F-3910C9786532}"/>
              </a:ext>
            </a:extLst>
          </p:cNvPr>
          <p:cNvSpPr/>
          <p:nvPr/>
        </p:nvSpPr>
        <p:spPr>
          <a:xfrm>
            <a:off x="1778000" y="3307509"/>
            <a:ext cx="8595360" cy="1498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청소년 근로자의 동의 없이 일방적으로 근로계약 내용을 변경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(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근로조건을 저하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)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하는 경우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</a:p>
          <a:p>
            <a:pPr>
              <a:lnSpc>
                <a:spcPct val="130000"/>
              </a:lnSpc>
            </a:pP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사용자에게 거부의사를 명확히 전달해야 합니다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근로조건 변경으로 손해가 생겼을 경우 즉시 계약을 취소하고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노동위원회에 손해배상 청구를</a:t>
            </a:r>
            <a:endParaRPr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>
              <a:lnSpc>
                <a:spcPct val="130000"/>
              </a:lnSpc>
            </a:pP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신청할 수 있습니다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손해배상에는 거주를 옮겨야 할 때 필요한 비용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(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귀향여비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)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도 포함됩니다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000C332D-8B2B-441D-97F7-A3DB3C375CEA}"/>
              </a:ext>
            </a:extLst>
          </p:cNvPr>
          <p:cNvSpPr/>
          <p:nvPr/>
        </p:nvSpPr>
        <p:spPr>
          <a:xfrm>
            <a:off x="1" y="1764378"/>
            <a:ext cx="12192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근로계약서에 쓰여진 근로조건이 사실과 다를 경우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</a:p>
          <a:p>
            <a:pPr algn="ctr"/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근로자는 </a:t>
            </a:r>
            <a:r>
              <a:rPr lang="ko-KR" altLang="en-US" sz="2800" dirty="0">
                <a:solidFill>
                  <a:srgbClr val="8F9BCE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업무를 거부하거나 손해배상을 청구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할 수 있으며 </a:t>
            </a:r>
            <a:endParaRPr lang="en-US" altLang="ko-KR" sz="2800" dirty="0"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ko-KR" altLang="en-US" sz="2800" dirty="0">
                <a:solidFill>
                  <a:srgbClr val="8F9BCE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즉시 근로계약을 해제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할 수 있습니다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278D6857-B846-4E03-8ED1-E1F0B6EE2EB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115"/>
          <a:stretch/>
        </p:blipFill>
        <p:spPr>
          <a:xfrm>
            <a:off x="9551072" y="496218"/>
            <a:ext cx="694953" cy="804260"/>
          </a:xfrm>
          <a:prstGeom prst="rect">
            <a:avLst/>
          </a:prstGeom>
        </p:spPr>
      </p:pic>
      <p:sp>
        <p:nvSpPr>
          <p:cNvPr id="22" name="직사각형 21">
            <a:extLst>
              <a:ext uri="{FF2B5EF4-FFF2-40B4-BE49-F238E27FC236}">
                <a16:creationId xmlns:a16="http://schemas.microsoft.com/office/drawing/2014/main" id="{7F430A22-39F9-48F4-9BC4-21555ADBF4E2}"/>
              </a:ext>
            </a:extLst>
          </p:cNvPr>
          <p:cNvSpPr/>
          <p:nvPr/>
        </p:nvSpPr>
        <p:spPr>
          <a:xfrm>
            <a:off x="0" y="5364798"/>
            <a:ext cx="12192000" cy="1127442"/>
          </a:xfrm>
          <a:prstGeom prst="rect">
            <a:avLst/>
          </a:prstGeom>
          <a:solidFill>
            <a:srgbClr val="8F9BC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BA191C4B-0C5D-4B37-B4BA-C454535FD252}"/>
              </a:ext>
            </a:extLst>
          </p:cNvPr>
          <p:cNvSpPr/>
          <p:nvPr/>
        </p:nvSpPr>
        <p:spPr>
          <a:xfrm>
            <a:off x="774056" y="5728464"/>
            <a:ext cx="336038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손해배상 청구 시 필요 서류</a:t>
            </a:r>
            <a:endParaRPr lang="ko-KR" altLang="en-US" sz="2000" dirty="0">
              <a:solidFill>
                <a:schemeClr val="tx1">
                  <a:lumMod val="95000"/>
                  <a:lumOff val="5000"/>
                </a:schemeClr>
              </a:solidFill>
              <a:latin typeface="경기천년바탕 Bold" panose="02020803020101020101" pitchFamily="18" charset="-127"/>
              <a:ea typeface="경기천년바탕 Bold" panose="02020803020101020101" pitchFamily="18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BE95193-74E0-4EB9-904B-5CF64B0A9D6A}"/>
              </a:ext>
            </a:extLst>
          </p:cNvPr>
          <p:cNvSpPr/>
          <p:nvPr/>
        </p:nvSpPr>
        <p:spPr>
          <a:xfrm>
            <a:off x="4086893" y="5599198"/>
            <a:ext cx="5544787" cy="65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ko-KR" sz="1600" dirty="0"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# </a:t>
            </a:r>
            <a:r>
              <a:rPr lang="ko-KR" altLang="en-US" sz="1600" dirty="0"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근로 조건 위반 손해배상 청구 신청서 </a:t>
            </a:r>
            <a:r>
              <a:rPr lang="en-US" altLang="ko-KR" sz="1600" dirty="0"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# </a:t>
            </a:r>
            <a:r>
              <a:rPr lang="ko-KR" altLang="en-US" sz="1600" dirty="0"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근로계약서 사본 </a:t>
            </a:r>
            <a:endParaRPr lang="en-US" altLang="ko-KR" sz="1600" dirty="0">
              <a:latin typeface="경기천년바탕 Bold" panose="02020803020101020101" pitchFamily="18" charset="-127"/>
              <a:ea typeface="경기천년바탕 Bold" panose="02020803020101020101" pitchFamily="18" charset="-127"/>
            </a:endParaRPr>
          </a:p>
          <a:p>
            <a:pPr algn="ctr">
              <a:lnSpc>
                <a:spcPct val="120000"/>
              </a:lnSpc>
            </a:pPr>
            <a:r>
              <a:rPr lang="en-US" altLang="ko-KR" sz="1600" dirty="0"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# </a:t>
            </a:r>
            <a:r>
              <a:rPr lang="ko-KR" altLang="en-US" sz="1600" dirty="0"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사용자가 근로조건을 위반하였다는 사실을 증명하는 자료</a:t>
            </a:r>
          </a:p>
        </p:txBody>
      </p:sp>
      <p:pic>
        <p:nvPicPr>
          <p:cNvPr id="3" name="그래픽 2">
            <a:extLst>
              <a:ext uri="{FF2B5EF4-FFF2-40B4-BE49-F238E27FC236}">
                <a16:creationId xmlns:a16="http://schemas.microsoft.com/office/drawing/2014/main" id="{A7C76D7D-1025-4D4E-981C-BE0B9DB70F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743440" y="5175417"/>
            <a:ext cx="1341120" cy="1460685"/>
          </a:xfrm>
          <a:prstGeom prst="rect">
            <a:avLst/>
          </a:prstGeom>
        </p:spPr>
      </p:pic>
      <p:pic>
        <p:nvPicPr>
          <p:cNvPr id="14" name="그림 13" descr="그리기, 케이크이(가) 표시된 사진&#10;&#10;자동 생성된 설명">
            <a:extLst>
              <a:ext uri="{FF2B5EF4-FFF2-40B4-BE49-F238E27FC236}">
                <a16:creationId xmlns:a16="http://schemas.microsoft.com/office/drawing/2014/main" id="{3BE9902E-87B9-444E-A11B-3E2DC1975003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75" y="4650"/>
            <a:ext cx="2118957" cy="1488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70868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4F36D732-850D-4CF0-969D-FC6AC46D2F36}"/>
              </a:ext>
            </a:extLst>
          </p:cNvPr>
          <p:cNvSpPr/>
          <p:nvPr/>
        </p:nvSpPr>
        <p:spPr>
          <a:xfrm>
            <a:off x="1265608" y="2310686"/>
            <a:ext cx="94793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전단지만 돌리면 된다고 했는데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400" dirty="0">
                <a:solidFill>
                  <a:srgbClr val="8F9BCE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업무용 핸드폰을 사야 하고 </a:t>
            </a:r>
            <a:endParaRPr lang="en-US" altLang="ko-KR" sz="2400" dirty="0">
              <a:solidFill>
                <a:srgbClr val="8F9BCE"/>
              </a:solidFill>
              <a:latin typeface="경기천년제목 Bold" panose="02020803020101020101" pitchFamily="18" charset="-127"/>
              <a:ea typeface="경기천년제목 Bold" panose="02020803020101020101" pitchFamily="18" charset="-127"/>
            </a:endParaRPr>
          </a:p>
          <a:p>
            <a:r>
              <a:rPr lang="ko-KR" altLang="en-US" sz="2400" dirty="0">
                <a:solidFill>
                  <a:srgbClr val="8F9BCE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다른 일할 사람을 데려와야 한다는 등의 이상한 요구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를 합니다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그만둔다고 하니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계약위반이니 손해배상을 하라고 합니다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</a:p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어떻게 해야 하나요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?</a:t>
            </a: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7D55C7A8-E042-4766-B377-2A07A61FB3BC}"/>
              </a:ext>
            </a:extLst>
          </p:cNvPr>
          <p:cNvSpPr/>
          <p:nvPr/>
        </p:nvSpPr>
        <p:spPr>
          <a:xfrm>
            <a:off x="1265608" y="1774053"/>
            <a:ext cx="2558758" cy="425034"/>
          </a:xfrm>
          <a:prstGeom prst="roundRect">
            <a:avLst>
              <a:gd name="adj" fmla="val 50000"/>
            </a:avLst>
          </a:prstGeom>
          <a:solidFill>
            <a:srgbClr val="8F9BC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9DE2DEB6-2CB8-479F-83C6-FCC52A287615}"/>
              </a:ext>
            </a:extLst>
          </p:cNvPr>
          <p:cNvSpPr/>
          <p:nvPr/>
        </p:nvSpPr>
        <p:spPr>
          <a:xfrm>
            <a:off x="1424068" y="1806817"/>
            <a:ext cx="2301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QUESTION 01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17E950D-8365-4BAA-8794-3E0B701702A2}"/>
              </a:ext>
            </a:extLst>
          </p:cNvPr>
          <p:cNvSpPr/>
          <p:nvPr/>
        </p:nvSpPr>
        <p:spPr>
          <a:xfrm>
            <a:off x="991602" y="282278"/>
            <a:ext cx="33478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Q&amp;A</a:t>
            </a: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2BDA74BA-6A56-400D-8E9B-176E8CDB84F2}"/>
              </a:ext>
            </a:extLst>
          </p:cNvPr>
          <p:cNvSpPr/>
          <p:nvPr/>
        </p:nvSpPr>
        <p:spPr>
          <a:xfrm>
            <a:off x="2245894" y="413568"/>
            <a:ext cx="9366939" cy="338553"/>
          </a:xfrm>
          <a:prstGeom prst="roundRect">
            <a:avLst>
              <a:gd name="adj" fmla="val 50000"/>
            </a:avLst>
          </a:prstGeom>
          <a:solidFill>
            <a:srgbClr val="8F9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E11D8EF-5199-49F8-9DA1-C156FFA43A4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8F9BCE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01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BD65301-BF0D-4E1C-BDF4-5D1515850366}"/>
              </a:ext>
            </a:extLst>
          </p:cNvPr>
          <p:cNvSpPr/>
          <p:nvPr/>
        </p:nvSpPr>
        <p:spPr>
          <a:xfrm>
            <a:off x="7965440" y="423270"/>
            <a:ext cx="30950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근로조건이 계약내용과 다를 경우</a:t>
            </a:r>
          </a:p>
        </p:txBody>
      </p:sp>
      <p:pic>
        <p:nvPicPr>
          <p:cNvPr id="2" name="그래픽 1">
            <a:extLst>
              <a:ext uri="{FF2B5EF4-FFF2-40B4-BE49-F238E27FC236}">
                <a16:creationId xmlns:a16="http://schemas.microsoft.com/office/drawing/2014/main" id="{D4323CCA-7A36-40B7-9C3E-03FF2AC381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8303607" y="3533497"/>
            <a:ext cx="3888393" cy="3324503"/>
          </a:xfrm>
          <a:prstGeom prst="rect">
            <a:avLst/>
          </a:prstGeom>
        </p:spPr>
      </p:pic>
      <p:pic>
        <p:nvPicPr>
          <p:cNvPr id="10" name="그림 9" descr="그리기, 케이크이(가) 표시된 사진&#10;&#10;자동 생성된 설명">
            <a:extLst>
              <a:ext uri="{FF2B5EF4-FFF2-40B4-BE49-F238E27FC236}">
                <a16:creationId xmlns:a16="http://schemas.microsoft.com/office/drawing/2014/main" id="{C688F0F1-64D8-4D0D-943E-53545B66CE5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2441" y="195749"/>
            <a:ext cx="1078585" cy="757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52080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5F715F9E-1B7D-46E5-B8BE-240FB3A78F2B}"/>
              </a:ext>
            </a:extLst>
          </p:cNvPr>
          <p:cNvSpPr/>
          <p:nvPr/>
        </p:nvSpPr>
        <p:spPr>
          <a:xfrm>
            <a:off x="253022" y="386080"/>
            <a:ext cx="11186160" cy="914399"/>
          </a:xfrm>
          <a:prstGeom prst="roundRect">
            <a:avLst>
              <a:gd name="adj" fmla="val 50000"/>
            </a:avLst>
          </a:prstGeom>
          <a:solidFill>
            <a:srgbClr val="8F9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6D988FB-D913-4B6C-A637-009B77CDFE03}"/>
              </a:ext>
            </a:extLst>
          </p:cNvPr>
          <p:cNvSpPr/>
          <p:nvPr/>
        </p:nvSpPr>
        <p:spPr>
          <a:xfrm>
            <a:off x="1208459" y="528196"/>
            <a:ext cx="736658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현장실습생 표준협약서 및 근로계약서 작성</a:t>
            </a: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DF8F10B1-C2F2-43A8-B594-681B9BEA216F}"/>
              </a:ext>
            </a:extLst>
          </p:cNvPr>
          <p:cNvGrpSpPr/>
          <p:nvPr/>
        </p:nvGrpSpPr>
        <p:grpSpPr>
          <a:xfrm>
            <a:off x="417567" y="397367"/>
            <a:ext cx="913377" cy="780463"/>
            <a:chOff x="5889346" y="3307906"/>
            <a:chExt cx="553844" cy="473247"/>
          </a:xfrm>
        </p:grpSpPr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804DC53B-42EC-4E70-B8BC-9A56D3B58537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BEF1A12E-761B-4AA8-82BB-2C37D8F681B5}"/>
                </a:ext>
              </a:extLst>
            </p:cNvPr>
            <p:cNvSpPr/>
            <p:nvPr/>
          </p:nvSpPr>
          <p:spPr>
            <a:xfrm>
              <a:off x="5964553" y="3307906"/>
              <a:ext cx="478637" cy="4269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3000" dirty="0">
                  <a:solidFill>
                    <a:srgbClr val="8F9BCE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3000" dirty="0">
                <a:solidFill>
                  <a:srgbClr val="8F9BCE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FB3C6BDF-0C5D-44F0-AC6F-3910C9786532}"/>
              </a:ext>
            </a:extLst>
          </p:cNvPr>
          <p:cNvSpPr/>
          <p:nvPr/>
        </p:nvSpPr>
        <p:spPr>
          <a:xfrm>
            <a:off x="995099" y="3307509"/>
            <a:ext cx="9996951" cy="2578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현장실습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7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일 전까지 회사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실습생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학교장은 ‘표준협약서‘ 서식에 따라 현장실습 계약을 체결해야 합니다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협약서 작성 시에는 모든 내용을 확인하고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모르는 부분은 물어보고 이해한 후 서명합니다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부당한 대우를 받거나 사고의 위험 등이 있는 경우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회사측에 시정을 요구하고 담임선생님이나 </a:t>
            </a:r>
            <a:endParaRPr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>
              <a:lnSpc>
                <a:spcPct val="130000"/>
              </a:lnSpc>
            </a:pP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노동인권전문가에게 도움을 구합니다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사업장에서 사실상 근로자와 동일하게 일을 시킨다면 근로계약 체결을 요구할 수 있습니다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회사측에서 근로계약 체결을 거부하거나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현장실습생이 원하지 않는 근로계약을 체결하여 </a:t>
            </a:r>
            <a:endParaRPr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>
              <a:lnSpc>
                <a:spcPct val="130000"/>
              </a:lnSpc>
            </a:pP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1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일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7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시간 이상 일을 시킬 경우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학교 및 학부모님과 상의하여 현장실습을 중단할 수 있습니다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000C332D-8B2B-441D-97F7-A3DB3C375CEA}"/>
              </a:ext>
            </a:extLst>
          </p:cNvPr>
          <p:cNvSpPr/>
          <p:nvPr/>
        </p:nvSpPr>
        <p:spPr>
          <a:xfrm>
            <a:off x="1" y="1764378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800" dirty="0">
                <a:solidFill>
                  <a:srgbClr val="8F9BCE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현장실습시에는 표준협약을 체결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해야 하며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사업장 근로자와 동일하게 </a:t>
            </a:r>
            <a:endParaRPr lang="en-US" altLang="ko-KR" sz="2800" dirty="0"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일을 하는 경우 표준협약서와 함께 근로계약을 체결해야 합니다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</a:p>
        </p:txBody>
      </p:sp>
      <p:pic>
        <p:nvPicPr>
          <p:cNvPr id="3" name="그래픽 2">
            <a:extLst>
              <a:ext uri="{FF2B5EF4-FFF2-40B4-BE49-F238E27FC236}">
                <a16:creationId xmlns:a16="http://schemas.microsoft.com/office/drawing/2014/main" id="{C1131D53-88EF-49DA-90F0-9AE01956BE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743440" y="4321147"/>
            <a:ext cx="2007453" cy="2040635"/>
          </a:xfrm>
          <a:prstGeom prst="rect">
            <a:avLst/>
          </a:prstGeom>
        </p:spPr>
      </p:pic>
      <p:pic>
        <p:nvPicPr>
          <p:cNvPr id="12" name="그림 11" descr="그리기, 케이크이(가) 표시된 사진&#10;&#10;자동 생성된 설명">
            <a:extLst>
              <a:ext uri="{FF2B5EF4-FFF2-40B4-BE49-F238E27FC236}">
                <a16:creationId xmlns:a16="http://schemas.microsoft.com/office/drawing/2014/main" id="{FE4BB7E2-8879-4A97-B499-A0BEE8D32A7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75" y="4650"/>
            <a:ext cx="2118957" cy="1488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39718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4F36D732-850D-4CF0-969D-FC6AC46D2F36}"/>
              </a:ext>
            </a:extLst>
          </p:cNvPr>
          <p:cNvSpPr/>
          <p:nvPr/>
        </p:nvSpPr>
        <p:spPr>
          <a:xfrm>
            <a:off x="1265608" y="2310686"/>
            <a:ext cx="947939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현장실습생입니다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400" dirty="0">
                <a:solidFill>
                  <a:srgbClr val="8F9BCE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표준협약서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만 작성했는데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</a:p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어떤 경우에 </a:t>
            </a:r>
            <a:r>
              <a:rPr lang="ko-KR" altLang="en-US" sz="2400" dirty="0">
                <a:solidFill>
                  <a:srgbClr val="8F9BCE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근로계약을 체결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할 수 있나요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?</a:t>
            </a: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7D55C7A8-E042-4766-B377-2A07A61FB3BC}"/>
              </a:ext>
            </a:extLst>
          </p:cNvPr>
          <p:cNvSpPr/>
          <p:nvPr/>
        </p:nvSpPr>
        <p:spPr>
          <a:xfrm>
            <a:off x="1265608" y="1774053"/>
            <a:ext cx="2558758" cy="425034"/>
          </a:xfrm>
          <a:prstGeom prst="roundRect">
            <a:avLst>
              <a:gd name="adj" fmla="val 50000"/>
            </a:avLst>
          </a:prstGeom>
          <a:solidFill>
            <a:srgbClr val="8F9BC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9DE2DEB6-2CB8-479F-83C6-FCC52A287615}"/>
              </a:ext>
            </a:extLst>
          </p:cNvPr>
          <p:cNvSpPr/>
          <p:nvPr/>
        </p:nvSpPr>
        <p:spPr>
          <a:xfrm>
            <a:off x="1424068" y="1806817"/>
            <a:ext cx="2301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QUESTION 01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17E950D-8365-4BAA-8794-3E0B701702A2}"/>
              </a:ext>
            </a:extLst>
          </p:cNvPr>
          <p:cNvSpPr/>
          <p:nvPr/>
        </p:nvSpPr>
        <p:spPr>
          <a:xfrm>
            <a:off x="991602" y="282278"/>
            <a:ext cx="33478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Q&amp;A</a:t>
            </a: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2BDA74BA-6A56-400D-8E9B-176E8CDB84F2}"/>
              </a:ext>
            </a:extLst>
          </p:cNvPr>
          <p:cNvSpPr/>
          <p:nvPr/>
        </p:nvSpPr>
        <p:spPr>
          <a:xfrm>
            <a:off x="2245894" y="413568"/>
            <a:ext cx="9366939" cy="338553"/>
          </a:xfrm>
          <a:prstGeom prst="roundRect">
            <a:avLst>
              <a:gd name="adj" fmla="val 50000"/>
            </a:avLst>
          </a:prstGeom>
          <a:solidFill>
            <a:srgbClr val="8F9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E11D8EF-5199-49F8-9DA1-C156FFA43A4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8F9BCE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01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BD65301-BF0D-4E1C-BDF4-5D1515850366}"/>
              </a:ext>
            </a:extLst>
          </p:cNvPr>
          <p:cNvSpPr/>
          <p:nvPr/>
        </p:nvSpPr>
        <p:spPr>
          <a:xfrm>
            <a:off x="7563853" y="423270"/>
            <a:ext cx="349661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현장실습생 표준협약서 및 근로계약서 작성</a:t>
            </a:r>
          </a:p>
        </p:txBody>
      </p:sp>
      <p:pic>
        <p:nvPicPr>
          <p:cNvPr id="4" name="그래픽 3">
            <a:extLst>
              <a:ext uri="{FF2B5EF4-FFF2-40B4-BE49-F238E27FC236}">
                <a16:creationId xmlns:a16="http://schemas.microsoft.com/office/drawing/2014/main" id="{72E0CD1F-29A9-4268-8A39-7AEFB61AF4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6750554" y="2726184"/>
            <a:ext cx="4453551" cy="3489157"/>
          </a:xfrm>
          <a:prstGeom prst="rect">
            <a:avLst/>
          </a:prstGeom>
        </p:spPr>
      </p:pic>
      <p:pic>
        <p:nvPicPr>
          <p:cNvPr id="10" name="그림 9" descr="그리기, 케이크이(가) 표시된 사진&#10;&#10;자동 생성된 설명">
            <a:extLst>
              <a:ext uri="{FF2B5EF4-FFF2-40B4-BE49-F238E27FC236}">
                <a16:creationId xmlns:a16="http://schemas.microsoft.com/office/drawing/2014/main" id="{6CD3B8F9-907B-4BC9-84F7-E4420AF3758C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2441" y="195749"/>
            <a:ext cx="1078585" cy="757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18132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>
            <a:extLst>
              <a:ext uri="{FF2B5EF4-FFF2-40B4-BE49-F238E27FC236}">
                <a16:creationId xmlns:a16="http://schemas.microsoft.com/office/drawing/2014/main" id="{517E950D-8365-4BAA-8794-3E0B701702A2}"/>
              </a:ext>
            </a:extLst>
          </p:cNvPr>
          <p:cNvSpPr/>
          <p:nvPr/>
        </p:nvSpPr>
        <p:spPr>
          <a:xfrm>
            <a:off x="991602" y="282278"/>
            <a:ext cx="56498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꼭 알아야 </a:t>
            </a:r>
            <a:r>
              <a:rPr lang="ko-KR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할 표준 계약서 내용</a:t>
            </a:r>
            <a:endParaRPr lang="en-US" altLang="ko-KR" sz="32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경기천년제목 Medium" panose="02020603020101020101" pitchFamily="18" charset="-127"/>
              <a:cs typeface="Arial" panose="020B0604020202020204" pitchFamily="34" charset="0"/>
            </a:endParaRP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2BDA74BA-6A56-400D-8E9B-176E8CDB84F2}"/>
              </a:ext>
            </a:extLst>
          </p:cNvPr>
          <p:cNvSpPr/>
          <p:nvPr/>
        </p:nvSpPr>
        <p:spPr>
          <a:xfrm>
            <a:off x="6160167" y="413568"/>
            <a:ext cx="5452665" cy="338553"/>
          </a:xfrm>
          <a:prstGeom prst="roundRect">
            <a:avLst>
              <a:gd name="adj" fmla="val 50000"/>
            </a:avLst>
          </a:prstGeom>
          <a:solidFill>
            <a:srgbClr val="8F9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E11D8EF-5199-49F8-9DA1-C156FFA43A4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8F9BCE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02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BD65301-BF0D-4E1C-BDF4-5D1515850366}"/>
              </a:ext>
            </a:extLst>
          </p:cNvPr>
          <p:cNvSpPr/>
          <p:nvPr/>
        </p:nvSpPr>
        <p:spPr>
          <a:xfrm>
            <a:off x="7563853" y="423270"/>
            <a:ext cx="349661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현장실습생 표준협약서 및 근로계약서 작성</a:t>
            </a:r>
          </a:p>
        </p:txBody>
      </p:sp>
      <p:pic>
        <p:nvPicPr>
          <p:cNvPr id="2" name="그래픽 1">
            <a:extLst>
              <a:ext uri="{FF2B5EF4-FFF2-40B4-BE49-F238E27FC236}">
                <a16:creationId xmlns:a16="http://schemas.microsoft.com/office/drawing/2014/main" id="{F15F8DFF-3FE1-4DD8-A7B6-E6C734EEBA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62523" y="1964027"/>
            <a:ext cx="2518614" cy="3943781"/>
          </a:xfrm>
          <a:prstGeom prst="rect">
            <a:avLst/>
          </a:prstGeom>
        </p:spPr>
      </p:pic>
      <p:pic>
        <p:nvPicPr>
          <p:cNvPr id="5" name="그래픽 4">
            <a:extLst>
              <a:ext uri="{FF2B5EF4-FFF2-40B4-BE49-F238E27FC236}">
                <a16:creationId xmlns:a16="http://schemas.microsoft.com/office/drawing/2014/main" id="{E989361D-F909-4050-B2A0-49DA57498D3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4214815" y="1983711"/>
            <a:ext cx="409575" cy="323850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id="{14EEE706-38FB-4D24-AA8A-F6A6E12D1B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4214815" y="3029703"/>
            <a:ext cx="409575" cy="323850"/>
          </a:xfrm>
          <a:prstGeom prst="rect">
            <a:avLst/>
          </a:prstGeom>
        </p:spPr>
      </p:pic>
      <p:pic>
        <p:nvPicPr>
          <p:cNvPr id="17" name="그래픽 16">
            <a:extLst>
              <a:ext uri="{FF2B5EF4-FFF2-40B4-BE49-F238E27FC236}">
                <a16:creationId xmlns:a16="http://schemas.microsoft.com/office/drawing/2014/main" id="{190DC3AE-BD2A-46A7-B0DF-9A0FAC7298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4214815" y="4101264"/>
            <a:ext cx="409575" cy="323850"/>
          </a:xfrm>
          <a:prstGeom prst="rect">
            <a:avLst/>
          </a:prstGeom>
        </p:spPr>
      </p:pic>
      <p:pic>
        <p:nvPicPr>
          <p:cNvPr id="19" name="그래픽 18">
            <a:extLst>
              <a:ext uri="{FF2B5EF4-FFF2-40B4-BE49-F238E27FC236}">
                <a16:creationId xmlns:a16="http://schemas.microsoft.com/office/drawing/2014/main" id="{4A721884-7B81-4E30-A857-B4A46B68F14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4214815" y="4826416"/>
            <a:ext cx="409575" cy="323850"/>
          </a:xfrm>
          <a:prstGeom prst="rect">
            <a:avLst/>
          </a:prstGeom>
        </p:spPr>
      </p:pic>
      <p:pic>
        <p:nvPicPr>
          <p:cNvPr id="20" name="그래픽 19">
            <a:extLst>
              <a:ext uri="{FF2B5EF4-FFF2-40B4-BE49-F238E27FC236}">
                <a16:creationId xmlns:a16="http://schemas.microsoft.com/office/drawing/2014/main" id="{678537FE-5109-4CFB-81EA-AECBE3E5A0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4214815" y="5543547"/>
            <a:ext cx="409575" cy="323850"/>
          </a:xfrm>
          <a:prstGeom prst="rect">
            <a:avLst/>
          </a:prstGeom>
        </p:spPr>
      </p:pic>
      <p:sp>
        <p:nvSpPr>
          <p:cNvPr id="22" name="직사각형 21">
            <a:extLst>
              <a:ext uri="{FF2B5EF4-FFF2-40B4-BE49-F238E27FC236}">
                <a16:creationId xmlns:a16="http://schemas.microsoft.com/office/drawing/2014/main" id="{981963F5-E191-49B1-BCC3-F29DABCED3B2}"/>
              </a:ext>
            </a:extLst>
          </p:cNvPr>
          <p:cNvSpPr/>
          <p:nvPr/>
        </p:nvSpPr>
        <p:spPr>
          <a:xfrm>
            <a:off x="4738837" y="1889016"/>
            <a:ext cx="6193861" cy="40187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현장실습 조건</a:t>
            </a:r>
          </a:p>
          <a:p>
            <a:pPr>
              <a:lnSpc>
                <a:spcPct val="130000"/>
              </a:lnSpc>
            </a:pPr>
            <a:r>
              <a:rPr lang="ko-KR" altLang="en-US" dirty="0">
                <a:solidFill>
                  <a:srgbClr val="8F9BCE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실습기간</a:t>
            </a:r>
            <a:r>
              <a:rPr lang="en-US" altLang="ko-KR" dirty="0">
                <a:solidFill>
                  <a:srgbClr val="8F9BCE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dirty="0">
                <a:solidFill>
                  <a:srgbClr val="8F9BCE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휴식시간</a:t>
            </a:r>
            <a:r>
              <a:rPr lang="en-US" altLang="ko-KR" dirty="0">
                <a:solidFill>
                  <a:srgbClr val="8F9BCE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dirty="0">
                <a:solidFill>
                  <a:srgbClr val="8F9BCE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실습수당</a:t>
            </a:r>
            <a:r>
              <a:rPr lang="en-US" altLang="ko-KR" dirty="0">
                <a:solidFill>
                  <a:srgbClr val="8F9BCE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dirty="0">
                <a:solidFill>
                  <a:srgbClr val="8F9BCE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연장실습수당</a:t>
            </a:r>
            <a:r>
              <a:rPr lang="en-US" altLang="ko-KR" dirty="0">
                <a:solidFill>
                  <a:srgbClr val="8F9BCE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dirty="0">
                <a:solidFill>
                  <a:srgbClr val="8F9BCE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수당지급일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등</a:t>
            </a:r>
          </a:p>
          <a:p>
            <a:pPr>
              <a:lnSpc>
                <a:spcPct val="130000"/>
              </a:lnSpc>
            </a:pPr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>
              <a:lnSpc>
                <a:spcPct val="130000"/>
              </a:lnSpc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실습시간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1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일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7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시간 이내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(1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일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1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시간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1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주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5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시간 한도로 연장 가능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)</a:t>
            </a:r>
          </a:p>
          <a:p>
            <a:pPr>
              <a:lnSpc>
                <a:spcPct val="130000"/>
              </a:lnSpc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실습시간 연장 시에는 연장실습수당 별도 지급</a:t>
            </a:r>
          </a:p>
          <a:p>
            <a:pPr>
              <a:lnSpc>
                <a:spcPct val="130000"/>
              </a:lnSpc>
            </a:pPr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>
              <a:lnSpc>
                <a:spcPct val="130000"/>
              </a:lnSpc>
            </a:pP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1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주일에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2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일 이상 휴일 보장</a:t>
            </a:r>
          </a:p>
          <a:p>
            <a:pPr>
              <a:lnSpc>
                <a:spcPct val="130000"/>
              </a:lnSpc>
            </a:pPr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>
              <a:lnSpc>
                <a:spcPct val="130000"/>
              </a:lnSpc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야간실습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(22:00 –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다음날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6:00)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및 휴일실습 금지</a:t>
            </a:r>
          </a:p>
          <a:p>
            <a:pPr>
              <a:lnSpc>
                <a:spcPct val="130000"/>
              </a:lnSpc>
            </a:pPr>
            <a:endParaRPr lang="ko-KR" altLang="en-US" dirty="0"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>
              <a:lnSpc>
                <a:spcPct val="130000"/>
              </a:lnSpc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업무상 재해 발생 시 적절한 보상</a:t>
            </a:r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id="{8E66B73F-FC64-4EF2-90E3-2E5C615BBC8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9982639" y="4101264"/>
            <a:ext cx="950059" cy="1969635"/>
          </a:xfrm>
          <a:prstGeom prst="rect">
            <a:avLst/>
          </a:prstGeom>
        </p:spPr>
      </p:pic>
      <p:pic>
        <p:nvPicPr>
          <p:cNvPr id="14" name="그림 13" descr="그리기, 케이크이(가) 표시된 사진&#10;&#10;자동 생성된 설명">
            <a:extLst>
              <a:ext uri="{FF2B5EF4-FFF2-40B4-BE49-F238E27FC236}">
                <a16:creationId xmlns:a16="http://schemas.microsoft.com/office/drawing/2014/main" id="{20822ED5-5A5C-4530-963B-177A7D0C9B3B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2441" y="195749"/>
            <a:ext cx="1078585" cy="757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98267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>
            <a:extLst>
              <a:ext uri="{FF2B5EF4-FFF2-40B4-BE49-F238E27FC236}">
                <a16:creationId xmlns:a16="http://schemas.microsoft.com/office/drawing/2014/main" id="{517E950D-8365-4BAA-8794-3E0B701702A2}"/>
              </a:ext>
            </a:extLst>
          </p:cNvPr>
          <p:cNvSpPr/>
          <p:nvPr/>
        </p:nvSpPr>
        <p:spPr>
          <a:xfrm>
            <a:off x="991602" y="282278"/>
            <a:ext cx="56498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현장실습 표준협약서</a:t>
            </a:r>
            <a:endParaRPr lang="en-US" altLang="ko-KR" sz="32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경기천년제목 Medium" panose="02020603020101020101" pitchFamily="18" charset="-127"/>
              <a:cs typeface="Arial" panose="020B0604020202020204" pitchFamily="34" charset="0"/>
            </a:endParaRP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2BDA74BA-6A56-400D-8E9B-176E8CDB84F2}"/>
              </a:ext>
            </a:extLst>
          </p:cNvPr>
          <p:cNvSpPr/>
          <p:nvPr/>
        </p:nvSpPr>
        <p:spPr>
          <a:xfrm>
            <a:off x="4769709" y="413568"/>
            <a:ext cx="6843124" cy="338553"/>
          </a:xfrm>
          <a:prstGeom prst="roundRect">
            <a:avLst>
              <a:gd name="adj" fmla="val 50000"/>
            </a:avLst>
          </a:prstGeom>
          <a:solidFill>
            <a:srgbClr val="8F9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E11D8EF-5199-49F8-9DA1-C156FFA43A4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8F9BCE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02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BD65301-BF0D-4E1C-BDF4-5D1515850366}"/>
              </a:ext>
            </a:extLst>
          </p:cNvPr>
          <p:cNvSpPr/>
          <p:nvPr/>
        </p:nvSpPr>
        <p:spPr>
          <a:xfrm>
            <a:off x="7563853" y="423270"/>
            <a:ext cx="349661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현장실습생 표준협약서 및 근로계약서 작성</a:t>
            </a:r>
          </a:p>
        </p:txBody>
      </p:sp>
      <p:sp>
        <p:nvSpPr>
          <p:cNvPr id="15" name="사다리꼴 14">
            <a:extLst>
              <a:ext uri="{FF2B5EF4-FFF2-40B4-BE49-F238E27FC236}">
                <a16:creationId xmlns:a16="http://schemas.microsoft.com/office/drawing/2014/main" id="{98BABC20-283A-4D75-B956-59C803D3A031}"/>
              </a:ext>
            </a:extLst>
          </p:cNvPr>
          <p:cNvSpPr/>
          <p:nvPr/>
        </p:nvSpPr>
        <p:spPr>
          <a:xfrm rot="5400000" flipV="1">
            <a:off x="2211467" y="3310441"/>
            <a:ext cx="5306469" cy="1128004"/>
          </a:xfrm>
          <a:prstGeom prst="trapezoid">
            <a:avLst>
              <a:gd name="adj" fmla="val 85309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4" name="사다리꼴 23">
            <a:extLst>
              <a:ext uri="{FF2B5EF4-FFF2-40B4-BE49-F238E27FC236}">
                <a16:creationId xmlns:a16="http://schemas.microsoft.com/office/drawing/2014/main" id="{7E03A18E-206E-4477-8B0B-D373CFD15D84}"/>
              </a:ext>
            </a:extLst>
          </p:cNvPr>
          <p:cNvSpPr/>
          <p:nvPr/>
        </p:nvSpPr>
        <p:spPr>
          <a:xfrm rot="5400000" flipV="1">
            <a:off x="474089" y="1700149"/>
            <a:ext cx="3352519" cy="4300702"/>
          </a:xfrm>
          <a:prstGeom prst="trapezoid">
            <a:avLst>
              <a:gd name="adj" fmla="val 0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pic>
        <p:nvPicPr>
          <p:cNvPr id="29" name="그림 28">
            <a:extLst>
              <a:ext uri="{FF2B5EF4-FFF2-40B4-BE49-F238E27FC236}">
                <a16:creationId xmlns:a16="http://schemas.microsoft.com/office/drawing/2014/main" id="{A3BBF880-2D27-441B-A3BE-0C06ACD2EB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4421" y="1217925"/>
            <a:ext cx="3043239" cy="530271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0" name="그림 29">
            <a:extLst>
              <a:ext uri="{FF2B5EF4-FFF2-40B4-BE49-F238E27FC236}">
                <a16:creationId xmlns:a16="http://schemas.microsoft.com/office/drawing/2014/main" id="{2B7AB222-4A3C-4DBD-BC95-BDC9B03CC7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4821" y="1224956"/>
            <a:ext cx="3024041" cy="530271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1" name="그림 30" descr="장난감, 서있는이(가) 표시된 사진&#10;&#10;자동 생성된 설명">
            <a:extLst>
              <a:ext uri="{FF2B5EF4-FFF2-40B4-BE49-F238E27FC236}">
                <a16:creationId xmlns:a16="http://schemas.microsoft.com/office/drawing/2014/main" id="{C748DBD2-6591-419E-9CF6-44A582AAE0C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34" t="16689" r="32983" b="10312"/>
          <a:stretch/>
        </p:blipFill>
        <p:spPr>
          <a:xfrm>
            <a:off x="846154" y="2911025"/>
            <a:ext cx="2679032" cy="2495418"/>
          </a:xfrm>
          <a:prstGeom prst="rect">
            <a:avLst/>
          </a:prstGeom>
        </p:spPr>
      </p:pic>
      <p:sp>
        <p:nvSpPr>
          <p:cNvPr id="32" name="직사각형 31">
            <a:extLst>
              <a:ext uri="{FF2B5EF4-FFF2-40B4-BE49-F238E27FC236}">
                <a16:creationId xmlns:a16="http://schemas.microsoft.com/office/drawing/2014/main" id="{7621495D-816E-4122-9BDA-13A6495E88F0}"/>
              </a:ext>
            </a:extLst>
          </p:cNvPr>
          <p:cNvSpPr/>
          <p:nvPr/>
        </p:nvSpPr>
        <p:spPr>
          <a:xfrm rot="20945671">
            <a:off x="1576793" y="3903838"/>
            <a:ext cx="12112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b="1" dirty="0">
                <a:solidFill>
                  <a:srgbClr val="6F482E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  <a:cs typeface="Arial" panose="020B0604020202020204" pitchFamily="34" charset="0"/>
              </a:rPr>
              <a:t>표준</a:t>
            </a:r>
            <a:endParaRPr lang="en-US" altLang="ko-KR" sz="1200" b="1" dirty="0">
              <a:solidFill>
                <a:srgbClr val="6F482E"/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  <a:cs typeface="Arial" panose="020B0604020202020204" pitchFamily="34" charset="0"/>
            </a:endParaRPr>
          </a:p>
          <a:p>
            <a:pPr algn="ctr"/>
            <a:r>
              <a:rPr lang="ko-KR" altLang="en-US" sz="1200" b="1" dirty="0">
                <a:solidFill>
                  <a:srgbClr val="6F482E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  <a:cs typeface="Arial" panose="020B0604020202020204" pitchFamily="34" charset="0"/>
              </a:rPr>
              <a:t>협약서</a:t>
            </a:r>
            <a:endParaRPr lang="en-US" altLang="ko-KR" sz="1200" b="1" dirty="0">
              <a:solidFill>
                <a:srgbClr val="6F482E"/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  <a:cs typeface="Arial" panose="020B0604020202020204" pitchFamily="34" charset="0"/>
            </a:endParaRPr>
          </a:p>
        </p:txBody>
      </p:sp>
      <p:pic>
        <p:nvPicPr>
          <p:cNvPr id="12" name="그림 11" descr="그리기, 케이크이(가) 표시된 사진&#10;&#10;자동 생성된 설명">
            <a:extLst>
              <a:ext uri="{FF2B5EF4-FFF2-40B4-BE49-F238E27FC236}">
                <a16:creationId xmlns:a16="http://schemas.microsoft.com/office/drawing/2014/main" id="{26A2F846-BA53-4791-8353-24341CBE787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2441" y="195749"/>
            <a:ext cx="1078585" cy="757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5076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5F715F9E-1B7D-46E5-B8BE-240FB3A78F2B}"/>
              </a:ext>
            </a:extLst>
          </p:cNvPr>
          <p:cNvSpPr/>
          <p:nvPr/>
        </p:nvSpPr>
        <p:spPr>
          <a:xfrm>
            <a:off x="253022" y="386080"/>
            <a:ext cx="11186160" cy="914399"/>
          </a:xfrm>
          <a:prstGeom prst="roundRect">
            <a:avLst>
              <a:gd name="adj" fmla="val 50000"/>
            </a:avLst>
          </a:prstGeom>
          <a:solidFill>
            <a:srgbClr val="8F9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6D988FB-D913-4B6C-A637-009B77CDFE03}"/>
              </a:ext>
            </a:extLst>
          </p:cNvPr>
          <p:cNvSpPr/>
          <p:nvPr/>
        </p:nvSpPr>
        <p:spPr>
          <a:xfrm>
            <a:off x="1208459" y="528196"/>
            <a:ext cx="736658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부당한 서약은 무효</a:t>
            </a: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DF8F10B1-C2F2-43A8-B594-681B9BEA216F}"/>
              </a:ext>
            </a:extLst>
          </p:cNvPr>
          <p:cNvGrpSpPr/>
          <p:nvPr/>
        </p:nvGrpSpPr>
        <p:grpSpPr>
          <a:xfrm>
            <a:off x="417567" y="397367"/>
            <a:ext cx="913377" cy="780463"/>
            <a:chOff x="5889346" y="3307906"/>
            <a:chExt cx="553844" cy="473247"/>
          </a:xfrm>
        </p:grpSpPr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804DC53B-42EC-4E70-B8BC-9A56D3B58537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BEF1A12E-761B-4AA8-82BB-2C37D8F681B5}"/>
                </a:ext>
              </a:extLst>
            </p:cNvPr>
            <p:cNvSpPr/>
            <p:nvPr/>
          </p:nvSpPr>
          <p:spPr>
            <a:xfrm>
              <a:off x="5964553" y="3307906"/>
              <a:ext cx="478637" cy="4269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3000" dirty="0">
                  <a:solidFill>
                    <a:srgbClr val="8F9BCE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3000" dirty="0">
                <a:solidFill>
                  <a:srgbClr val="8F9BCE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FB3C6BDF-0C5D-44F0-AC6F-3910C9786532}"/>
              </a:ext>
            </a:extLst>
          </p:cNvPr>
          <p:cNvSpPr/>
          <p:nvPr/>
        </p:nvSpPr>
        <p:spPr>
          <a:xfrm>
            <a:off x="1641594" y="3139068"/>
            <a:ext cx="9037566" cy="1498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사용자가 부당한 서약을 강요할 때에는 거부해야 합니다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만약 어쩔 수 없이 서약 했다 하더라도 무효이기 때문에 지킬 필요 없습니다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부당한 서약으로 임금을 다 받지 못했을 경우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임금체불에 해당되며 일을 그만둔 후에도 임금지급을 청구할 수 있습니다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000C332D-8B2B-441D-97F7-A3DB3C375CEA}"/>
              </a:ext>
            </a:extLst>
          </p:cNvPr>
          <p:cNvSpPr/>
          <p:nvPr/>
        </p:nvSpPr>
        <p:spPr>
          <a:xfrm>
            <a:off x="1" y="1764378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근로계약을 지키지 못할 경우를 예상해서 미리 위약금을 정하거나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</a:p>
          <a:p>
            <a:pPr algn="ctr"/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실제 손해액과 상관없이 </a:t>
            </a:r>
            <a:r>
              <a:rPr lang="ko-KR" altLang="en-US" sz="2800" dirty="0">
                <a:solidFill>
                  <a:srgbClr val="8F9BCE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일방적으로 배상금액으로 정하는 서약은 무효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입니다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45AEDEE4-C0FD-464B-9A97-32277D05D50A}"/>
              </a:ext>
            </a:extLst>
          </p:cNvPr>
          <p:cNvSpPr/>
          <p:nvPr/>
        </p:nvSpPr>
        <p:spPr>
          <a:xfrm>
            <a:off x="0" y="5364798"/>
            <a:ext cx="12192000" cy="1127442"/>
          </a:xfrm>
          <a:prstGeom prst="rect">
            <a:avLst/>
          </a:prstGeom>
          <a:solidFill>
            <a:srgbClr val="8F9BC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D479096-668A-404D-864E-A9BB8B7D1EEA}"/>
              </a:ext>
            </a:extLst>
          </p:cNvPr>
          <p:cNvSpPr/>
          <p:nvPr/>
        </p:nvSpPr>
        <p:spPr>
          <a:xfrm>
            <a:off x="185453" y="5728464"/>
            <a:ext cx="936561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위약금 또는 손해배상액을 예정하는 계약 체결 시 </a:t>
            </a:r>
            <a:r>
              <a: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500</a:t>
            </a:r>
            <a:r>
              <a:rPr lang="ko-KR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만원 이하 벌금</a:t>
            </a: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2AAE7102-D28C-4C83-9226-EDB73D8EE91A}"/>
              </a:ext>
            </a:extLst>
          </p:cNvPr>
          <p:cNvGrpSpPr/>
          <p:nvPr/>
        </p:nvGrpSpPr>
        <p:grpSpPr>
          <a:xfrm>
            <a:off x="9178749" y="4977645"/>
            <a:ext cx="1641651" cy="1384137"/>
            <a:chOff x="9178749" y="4977645"/>
            <a:chExt cx="1641651" cy="1384137"/>
          </a:xfrm>
        </p:grpSpPr>
        <p:pic>
          <p:nvPicPr>
            <p:cNvPr id="2" name="그래픽 1">
              <a:extLst>
                <a:ext uri="{FF2B5EF4-FFF2-40B4-BE49-F238E27FC236}">
                  <a16:creationId xmlns:a16="http://schemas.microsoft.com/office/drawing/2014/main" id="{EFAA559D-8ADA-45FA-9B6D-1A6310B7132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9178749" y="4977645"/>
              <a:ext cx="1641651" cy="1384137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A45677F8-9EA4-4D19-B1E4-DBBDDCFD21DE}"/>
                </a:ext>
              </a:extLst>
            </p:cNvPr>
            <p:cNvSpPr/>
            <p:nvPr/>
          </p:nvSpPr>
          <p:spPr>
            <a:xfrm>
              <a:off x="9328484" y="5305020"/>
              <a:ext cx="1010653" cy="397032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ko-KR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바탕 Bold" panose="02020803020101020101" pitchFamily="18" charset="-127"/>
                  <a:ea typeface="경기천년바탕 Bold" panose="02020803020101020101" pitchFamily="18" charset="-127"/>
                </a:rPr>
                <a:t>위약금 </a:t>
              </a:r>
              <a:r>
                <a:rPr lang="en-US" altLang="ko-KR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바탕 Bold" panose="02020803020101020101" pitchFamily="18" charset="-127"/>
                  <a:ea typeface="경기천년바탕 Bold" panose="02020803020101020101" pitchFamily="18" charset="-127"/>
                </a:rPr>
                <a:t>O</a:t>
              </a:r>
              <a:r>
                <a:rPr lang="ko-KR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바탕 Bold" panose="02020803020101020101" pitchFamily="18" charset="-127"/>
                  <a:ea typeface="경기천년바탕 Bold" panose="02020803020101020101" pitchFamily="18" charset="-127"/>
                </a:rPr>
                <a:t>백만원</a:t>
              </a:r>
              <a:endParaRPr lang="en-US" altLang="ko-KR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endParaRPr>
            </a:p>
            <a:p>
              <a:pPr algn="ctr">
                <a:lnSpc>
                  <a:spcPct val="130000"/>
                </a:lnSpc>
              </a:pPr>
              <a:r>
                <a:rPr lang="ko-KR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바탕 Bold" panose="02020803020101020101" pitchFamily="18" charset="-127"/>
                  <a:ea typeface="경기천년바탕 Bold" panose="02020803020101020101" pitchFamily="18" charset="-127"/>
                </a:rPr>
                <a:t>손해배상 </a:t>
              </a:r>
              <a:r>
                <a:rPr lang="en-US" altLang="ko-KR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바탕 Bold" panose="02020803020101020101" pitchFamily="18" charset="-127"/>
                  <a:ea typeface="경기천년바탕 Bold" panose="02020803020101020101" pitchFamily="18" charset="-127"/>
                </a:rPr>
                <a:t>O</a:t>
              </a:r>
              <a:r>
                <a:rPr lang="ko-KR" altLang="en-US" sz="8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경기천년바탕 Bold" panose="02020803020101020101" pitchFamily="18" charset="-127"/>
                  <a:ea typeface="경기천년바탕 Bold" panose="02020803020101020101" pitchFamily="18" charset="-127"/>
                </a:rPr>
                <a:t>백만원</a:t>
              </a:r>
              <a:endParaRPr lang="en-US" altLang="ko-KR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endParaRPr>
            </a:p>
          </p:txBody>
        </p:sp>
      </p:grpSp>
      <p:pic>
        <p:nvPicPr>
          <p:cNvPr id="24" name="그림 23" descr="그리기, 케이크이(가) 표시된 사진&#10;&#10;자동 생성된 설명">
            <a:extLst>
              <a:ext uri="{FF2B5EF4-FFF2-40B4-BE49-F238E27FC236}">
                <a16:creationId xmlns:a16="http://schemas.microsoft.com/office/drawing/2014/main" id="{9EE1CE2F-2D6A-4571-928A-AE17169D47A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5675" y="4650"/>
            <a:ext cx="2118957" cy="1488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19959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4F36D732-850D-4CF0-969D-FC6AC46D2F36}"/>
              </a:ext>
            </a:extLst>
          </p:cNvPr>
          <p:cNvSpPr/>
          <p:nvPr/>
        </p:nvSpPr>
        <p:spPr>
          <a:xfrm>
            <a:off x="1265608" y="2310686"/>
            <a:ext cx="947939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배달일을 하고 있습니다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사장님이 근로계약기간 </a:t>
            </a:r>
            <a:r>
              <a:rPr lang="ko-KR" altLang="en-US" sz="2400" dirty="0">
                <a:solidFill>
                  <a:srgbClr val="8F9BCE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도중에 그만두면 </a:t>
            </a:r>
            <a:endParaRPr lang="en-US" altLang="ko-KR" sz="2400" dirty="0">
              <a:solidFill>
                <a:srgbClr val="8F9BCE"/>
              </a:solidFill>
              <a:latin typeface="경기천년제목 Bold" panose="02020803020101020101" pitchFamily="18" charset="-127"/>
              <a:ea typeface="경기천년제목 Bold" panose="02020803020101020101" pitchFamily="18" charset="-127"/>
            </a:endParaRPr>
          </a:p>
          <a:p>
            <a:r>
              <a:rPr lang="ko-KR" altLang="en-US" sz="2400" dirty="0">
                <a:solidFill>
                  <a:srgbClr val="8F9BCE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손해배상금으로 </a:t>
            </a:r>
            <a:r>
              <a:rPr lang="en-US" altLang="ko-KR" sz="2400" dirty="0">
                <a:solidFill>
                  <a:srgbClr val="8F9BCE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2</a:t>
            </a:r>
            <a:r>
              <a:rPr lang="ko-KR" altLang="en-US" sz="2400" dirty="0">
                <a:solidFill>
                  <a:srgbClr val="8F9BCE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개월 월급을 반납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한다는 서약서를 쓰라고 해서 </a:t>
            </a:r>
            <a:endParaRPr lang="en-US" altLang="ko-KR" sz="2400" dirty="0"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쓴 적이 있습니다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사정이 생겨 일을 그만두는데 </a:t>
            </a:r>
            <a:endParaRPr lang="en-US" altLang="ko-KR" sz="2400" dirty="0"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사장님이 계약대로 </a:t>
            </a:r>
            <a:r>
              <a:rPr lang="ko-KR" altLang="en-US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하자며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2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개월 급여를 주지 않습니다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7D55C7A8-E042-4766-B377-2A07A61FB3BC}"/>
              </a:ext>
            </a:extLst>
          </p:cNvPr>
          <p:cNvSpPr/>
          <p:nvPr/>
        </p:nvSpPr>
        <p:spPr>
          <a:xfrm>
            <a:off x="1265608" y="1774053"/>
            <a:ext cx="2558758" cy="425034"/>
          </a:xfrm>
          <a:prstGeom prst="roundRect">
            <a:avLst>
              <a:gd name="adj" fmla="val 50000"/>
            </a:avLst>
          </a:prstGeom>
          <a:solidFill>
            <a:srgbClr val="8F9BC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9DE2DEB6-2CB8-479F-83C6-FCC52A287615}"/>
              </a:ext>
            </a:extLst>
          </p:cNvPr>
          <p:cNvSpPr/>
          <p:nvPr/>
        </p:nvSpPr>
        <p:spPr>
          <a:xfrm>
            <a:off x="1424068" y="1806817"/>
            <a:ext cx="2301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QUESTION 01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17E950D-8365-4BAA-8794-3E0B701702A2}"/>
              </a:ext>
            </a:extLst>
          </p:cNvPr>
          <p:cNvSpPr/>
          <p:nvPr/>
        </p:nvSpPr>
        <p:spPr>
          <a:xfrm>
            <a:off x="991602" y="282278"/>
            <a:ext cx="33478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Q&amp;A</a:t>
            </a: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2BDA74BA-6A56-400D-8E9B-176E8CDB84F2}"/>
              </a:ext>
            </a:extLst>
          </p:cNvPr>
          <p:cNvSpPr/>
          <p:nvPr/>
        </p:nvSpPr>
        <p:spPr>
          <a:xfrm>
            <a:off x="2245894" y="413568"/>
            <a:ext cx="9366939" cy="338553"/>
          </a:xfrm>
          <a:prstGeom prst="roundRect">
            <a:avLst>
              <a:gd name="adj" fmla="val 50000"/>
            </a:avLst>
          </a:prstGeom>
          <a:solidFill>
            <a:srgbClr val="8F9BC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E11D8EF-5199-49F8-9DA1-C156FFA43A4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8F9BCE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01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BD65301-BF0D-4E1C-BDF4-5D1515850366}"/>
              </a:ext>
            </a:extLst>
          </p:cNvPr>
          <p:cNvSpPr/>
          <p:nvPr/>
        </p:nvSpPr>
        <p:spPr>
          <a:xfrm>
            <a:off x="7563853" y="423270"/>
            <a:ext cx="349661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현장실습생 표준협약서 및 근로계약서 작성</a:t>
            </a:r>
          </a:p>
        </p:txBody>
      </p:sp>
      <p:pic>
        <p:nvPicPr>
          <p:cNvPr id="2" name="그래픽 1">
            <a:extLst>
              <a:ext uri="{FF2B5EF4-FFF2-40B4-BE49-F238E27FC236}">
                <a16:creationId xmlns:a16="http://schemas.microsoft.com/office/drawing/2014/main" id="{637E1D0E-1060-43D6-B674-0FDB7DC50A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7862655" y="3429000"/>
            <a:ext cx="3067050" cy="2781300"/>
          </a:xfrm>
          <a:prstGeom prst="rect">
            <a:avLst/>
          </a:prstGeom>
        </p:spPr>
      </p:pic>
      <p:pic>
        <p:nvPicPr>
          <p:cNvPr id="10" name="그림 9" descr="그리기, 케이크이(가) 표시된 사진&#10;&#10;자동 생성된 설명">
            <a:extLst>
              <a:ext uri="{FF2B5EF4-FFF2-40B4-BE49-F238E27FC236}">
                <a16:creationId xmlns:a16="http://schemas.microsoft.com/office/drawing/2014/main" id="{4698D7D2-1805-4922-8A33-7442DCDE897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52441" y="195749"/>
            <a:ext cx="1078585" cy="757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995395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6CAD641D-C3F4-4150-B444-9A16020F8C93}"/>
              </a:ext>
            </a:extLst>
          </p:cNvPr>
          <p:cNvSpPr/>
          <p:nvPr/>
        </p:nvSpPr>
        <p:spPr>
          <a:xfrm>
            <a:off x="-1" y="0"/>
            <a:ext cx="12191999" cy="6857998"/>
          </a:xfrm>
          <a:prstGeom prst="rect">
            <a:avLst/>
          </a:prstGeom>
          <a:solidFill>
            <a:srgbClr val="F5AB6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cxnSp>
        <p:nvCxnSpPr>
          <p:cNvPr id="21" name="직선 연결선 20">
            <a:extLst>
              <a:ext uri="{FF2B5EF4-FFF2-40B4-BE49-F238E27FC236}">
                <a16:creationId xmlns:a16="http://schemas.microsoft.com/office/drawing/2014/main" id="{7E7EF0CB-4E04-46A3-AD55-A6B34454E897}"/>
              </a:ext>
            </a:extLst>
          </p:cNvPr>
          <p:cNvCxnSpPr>
            <a:cxnSpLocks/>
          </p:cNvCxnSpPr>
          <p:nvPr/>
        </p:nvCxnSpPr>
        <p:spPr>
          <a:xfrm flipV="1">
            <a:off x="6513720" y="1"/>
            <a:ext cx="0" cy="6857999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CE02C49A-594F-468F-ACCF-2F03F14A41A0}"/>
              </a:ext>
            </a:extLst>
          </p:cNvPr>
          <p:cNvSpPr/>
          <p:nvPr/>
        </p:nvSpPr>
        <p:spPr>
          <a:xfrm>
            <a:off x="6912167" y="1212248"/>
            <a:ext cx="5183579" cy="427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28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근로시간</a:t>
            </a:r>
            <a:endParaRPr lang="en-US" altLang="ko-KR" sz="28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8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휴게시간</a:t>
            </a:r>
            <a:endParaRPr lang="en-US" altLang="ko-KR" sz="28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8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휴일</a:t>
            </a:r>
            <a:endParaRPr lang="en-US" altLang="ko-KR" sz="28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8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연차 유급휴가</a:t>
            </a:r>
            <a:endParaRPr lang="en-US" altLang="ko-KR" sz="28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8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생리휴가</a:t>
            </a:r>
            <a:endParaRPr lang="en-US" altLang="ko-KR" sz="28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grpSp>
        <p:nvGrpSpPr>
          <p:cNvPr id="31" name="그룹 30">
            <a:extLst>
              <a:ext uri="{FF2B5EF4-FFF2-40B4-BE49-F238E27FC236}">
                <a16:creationId xmlns:a16="http://schemas.microsoft.com/office/drawing/2014/main" id="{8CC918F3-12EE-4A6C-BEC9-BA501B061CBF}"/>
              </a:ext>
            </a:extLst>
          </p:cNvPr>
          <p:cNvGrpSpPr/>
          <p:nvPr/>
        </p:nvGrpSpPr>
        <p:grpSpPr>
          <a:xfrm>
            <a:off x="6301965" y="1450006"/>
            <a:ext cx="486076" cy="581698"/>
            <a:chOff x="5889346" y="3215497"/>
            <a:chExt cx="486076" cy="581698"/>
          </a:xfrm>
        </p:grpSpPr>
        <p:sp>
          <p:nvSpPr>
            <p:cNvPr id="27" name="타원 26">
              <a:extLst>
                <a:ext uri="{FF2B5EF4-FFF2-40B4-BE49-F238E27FC236}">
                  <a16:creationId xmlns:a16="http://schemas.microsoft.com/office/drawing/2014/main" id="{9155274A-4BC3-41B3-B48C-29DD33A95A9D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28" name="직사각형 27">
              <a:extLst>
                <a:ext uri="{FF2B5EF4-FFF2-40B4-BE49-F238E27FC236}">
                  <a16:creationId xmlns:a16="http://schemas.microsoft.com/office/drawing/2014/main" id="{8319A9A5-3CC9-485A-A9C0-C09903F6B3D1}"/>
                </a:ext>
              </a:extLst>
            </p:cNvPr>
            <p:cNvSpPr/>
            <p:nvPr/>
          </p:nvSpPr>
          <p:spPr>
            <a:xfrm>
              <a:off x="5896785" y="3215497"/>
              <a:ext cx="478637" cy="5816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2400" dirty="0">
                  <a:solidFill>
                    <a:srgbClr val="F5AB63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2400" dirty="0">
                <a:solidFill>
                  <a:srgbClr val="F5AB6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7ACE8E94-D108-4B25-AAA6-FE337A22213A}"/>
              </a:ext>
            </a:extLst>
          </p:cNvPr>
          <p:cNvGrpSpPr/>
          <p:nvPr/>
        </p:nvGrpSpPr>
        <p:grpSpPr>
          <a:xfrm>
            <a:off x="6301965" y="3146791"/>
            <a:ext cx="486076" cy="581698"/>
            <a:chOff x="5889346" y="3215497"/>
            <a:chExt cx="486076" cy="581698"/>
          </a:xfrm>
        </p:grpSpPr>
        <p:sp>
          <p:nvSpPr>
            <p:cNvPr id="33" name="타원 32">
              <a:extLst>
                <a:ext uri="{FF2B5EF4-FFF2-40B4-BE49-F238E27FC236}">
                  <a16:creationId xmlns:a16="http://schemas.microsoft.com/office/drawing/2014/main" id="{870ED5A4-81AF-4270-8F8B-8557B5FCBF55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34" name="직사각형 33">
              <a:extLst>
                <a:ext uri="{FF2B5EF4-FFF2-40B4-BE49-F238E27FC236}">
                  <a16:creationId xmlns:a16="http://schemas.microsoft.com/office/drawing/2014/main" id="{69D36335-EAD7-40C8-8C2C-0C48945F635F}"/>
                </a:ext>
              </a:extLst>
            </p:cNvPr>
            <p:cNvSpPr/>
            <p:nvPr/>
          </p:nvSpPr>
          <p:spPr>
            <a:xfrm>
              <a:off x="5896785" y="3215497"/>
              <a:ext cx="478637" cy="5816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2400" dirty="0">
                  <a:solidFill>
                    <a:srgbClr val="F5AB63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2400" dirty="0">
                <a:solidFill>
                  <a:srgbClr val="F5AB6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grpSp>
        <p:nvGrpSpPr>
          <p:cNvPr id="38" name="그룹 37">
            <a:extLst>
              <a:ext uri="{FF2B5EF4-FFF2-40B4-BE49-F238E27FC236}">
                <a16:creationId xmlns:a16="http://schemas.microsoft.com/office/drawing/2014/main" id="{7C1951AC-F35F-4182-B623-A4F49AAF4F7C}"/>
              </a:ext>
            </a:extLst>
          </p:cNvPr>
          <p:cNvGrpSpPr/>
          <p:nvPr/>
        </p:nvGrpSpPr>
        <p:grpSpPr>
          <a:xfrm>
            <a:off x="6301965" y="2298398"/>
            <a:ext cx="486076" cy="581698"/>
            <a:chOff x="5889346" y="3215497"/>
            <a:chExt cx="486076" cy="581698"/>
          </a:xfrm>
        </p:grpSpPr>
        <p:sp>
          <p:nvSpPr>
            <p:cNvPr id="39" name="타원 38">
              <a:extLst>
                <a:ext uri="{FF2B5EF4-FFF2-40B4-BE49-F238E27FC236}">
                  <a16:creationId xmlns:a16="http://schemas.microsoft.com/office/drawing/2014/main" id="{818978C7-B5C4-4CF1-B239-C17DB0593B5A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40" name="직사각형 39">
              <a:extLst>
                <a:ext uri="{FF2B5EF4-FFF2-40B4-BE49-F238E27FC236}">
                  <a16:creationId xmlns:a16="http://schemas.microsoft.com/office/drawing/2014/main" id="{A76A354E-0A2A-420C-A332-5999EE878701}"/>
                </a:ext>
              </a:extLst>
            </p:cNvPr>
            <p:cNvSpPr/>
            <p:nvPr/>
          </p:nvSpPr>
          <p:spPr>
            <a:xfrm>
              <a:off x="5896785" y="3215497"/>
              <a:ext cx="478637" cy="5816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2400" dirty="0">
                  <a:solidFill>
                    <a:srgbClr val="F5AB63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2400" dirty="0">
                <a:solidFill>
                  <a:srgbClr val="F5AB6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grpSp>
        <p:nvGrpSpPr>
          <p:cNvPr id="25" name="그룹 24">
            <a:extLst>
              <a:ext uri="{FF2B5EF4-FFF2-40B4-BE49-F238E27FC236}">
                <a16:creationId xmlns:a16="http://schemas.microsoft.com/office/drawing/2014/main" id="{526AC560-CCBD-43BD-9EC1-4AC7E1234C87}"/>
              </a:ext>
            </a:extLst>
          </p:cNvPr>
          <p:cNvGrpSpPr/>
          <p:nvPr/>
        </p:nvGrpSpPr>
        <p:grpSpPr>
          <a:xfrm>
            <a:off x="6301965" y="4843576"/>
            <a:ext cx="486076" cy="581698"/>
            <a:chOff x="5889346" y="3215497"/>
            <a:chExt cx="486076" cy="581698"/>
          </a:xfrm>
        </p:grpSpPr>
        <p:sp>
          <p:nvSpPr>
            <p:cNvPr id="29" name="타원 28">
              <a:extLst>
                <a:ext uri="{FF2B5EF4-FFF2-40B4-BE49-F238E27FC236}">
                  <a16:creationId xmlns:a16="http://schemas.microsoft.com/office/drawing/2014/main" id="{0610D076-A5C1-4105-96E1-6B2C3CBB316D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30" name="직사각형 29">
              <a:extLst>
                <a:ext uri="{FF2B5EF4-FFF2-40B4-BE49-F238E27FC236}">
                  <a16:creationId xmlns:a16="http://schemas.microsoft.com/office/drawing/2014/main" id="{7AF94E33-6610-41D8-AA62-DF3566031EF0}"/>
                </a:ext>
              </a:extLst>
            </p:cNvPr>
            <p:cNvSpPr/>
            <p:nvPr/>
          </p:nvSpPr>
          <p:spPr>
            <a:xfrm>
              <a:off x="5896785" y="3215497"/>
              <a:ext cx="478637" cy="5816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2400" dirty="0">
                  <a:solidFill>
                    <a:srgbClr val="F5AB63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2400" dirty="0">
                <a:solidFill>
                  <a:srgbClr val="F5AB6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pic>
        <p:nvPicPr>
          <p:cNvPr id="19" name="그림 18">
            <a:extLst>
              <a:ext uri="{FF2B5EF4-FFF2-40B4-BE49-F238E27FC236}">
                <a16:creationId xmlns:a16="http://schemas.microsoft.com/office/drawing/2014/main" id="{6864839D-E68F-4147-9473-648BD5D6D11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983" t="1" b="44831"/>
          <a:stretch/>
        </p:blipFill>
        <p:spPr>
          <a:xfrm>
            <a:off x="561476" y="660820"/>
            <a:ext cx="4339379" cy="3718604"/>
          </a:xfrm>
          <a:prstGeom prst="rect">
            <a:avLst/>
          </a:prstGeom>
        </p:spPr>
      </p:pic>
      <p:grpSp>
        <p:nvGrpSpPr>
          <p:cNvPr id="20" name="그룹 19">
            <a:extLst>
              <a:ext uri="{FF2B5EF4-FFF2-40B4-BE49-F238E27FC236}">
                <a16:creationId xmlns:a16="http://schemas.microsoft.com/office/drawing/2014/main" id="{57B099D2-DC02-4B26-9046-594E5E851877}"/>
              </a:ext>
            </a:extLst>
          </p:cNvPr>
          <p:cNvGrpSpPr/>
          <p:nvPr/>
        </p:nvGrpSpPr>
        <p:grpSpPr>
          <a:xfrm>
            <a:off x="6301965" y="3995183"/>
            <a:ext cx="486076" cy="581698"/>
            <a:chOff x="5889346" y="3215497"/>
            <a:chExt cx="486076" cy="581698"/>
          </a:xfrm>
        </p:grpSpPr>
        <p:sp>
          <p:nvSpPr>
            <p:cNvPr id="22" name="타원 21">
              <a:extLst>
                <a:ext uri="{FF2B5EF4-FFF2-40B4-BE49-F238E27FC236}">
                  <a16:creationId xmlns:a16="http://schemas.microsoft.com/office/drawing/2014/main" id="{77D66ECF-B61B-402D-937B-86AF2029C957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23" name="직사각형 22">
              <a:extLst>
                <a:ext uri="{FF2B5EF4-FFF2-40B4-BE49-F238E27FC236}">
                  <a16:creationId xmlns:a16="http://schemas.microsoft.com/office/drawing/2014/main" id="{2B47FE94-28E7-40AF-A275-4EDF7328063E}"/>
                </a:ext>
              </a:extLst>
            </p:cNvPr>
            <p:cNvSpPr/>
            <p:nvPr/>
          </p:nvSpPr>
          <p:spPr>
            <a:xfrm>
              <a:off x="5896785" y="3215497"/>
              <a:ext cx="478637" cy="5816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2400" dirty="0">
                  <a:solidFill>
                    <a:srgbClr val="F5AB63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2400" dirty="0">
                <a:solidFill>
                  <a:srgbClr val="F5AB6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pic>
        <p:nvPicPr>
          <p:cNvPr id="35" name="그림 34">
            <a:extLst>
              <a:ext uri="{FF2B5EF4-FFF2-40B4-BE49-F238E27FC236}">
                <a16:creationId xmlns:a16="http://schemas.microsoft.com/office/drawing/2014/main" id="{012080CC-403E-46EF-91BE-5872F3EBDB5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022" t="58030" r="61416" b="2400"/>
          <a:stretch/>
        </p:blipFill>
        <p:spPr>
          <a:xfrm>
            <a:off x="9915460" y="3981863"/>
            <a:ext cx="1485608" cy="2441429"/>
          </a:xfrm>
          <a:prstGeom prst="roundRect">
            <a:avLst>
              <a:gd name="adj" fmla="val 23293"/>
            </a:avLst>
          </a:prstGeom>
        </p:spPr>
      </p:pic>
    </p:spTree>
    <p:extLst>
      <p:ext uri="{BB962C8B-B14F-4D97-AF65-F5344CB8AC3E}">
        <p14:creationId xmlns:p14="http://schemas.microsoft.com/office/powerpoint/2010/main" val="320293072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5F715F9E-1B7D-46E5-B8BE-240FB3A78F2B}"/>
              </a:ext>
            </a:extLst>
          </p:cNvPr>
          <p:cNvSpPr/>
          <p:nvPr/>
        </p:nvSpPr>
        <p:spPr>
          <a:xfrm>
            <a:off x="253022" y="386080"/>
            <a:ext cx="11186160" cy="914399"/>
          </a:xfrm>
          <a:prstGeom prst="roundRect">
            <a:avLst>
              <a:gd name="adj" fmla="val 50000"/>
            </a:avLst>
          </a:prstGeom>
          <a:solidFill>
            <a:srgbClr val="F5AB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6D988FB-D913-4B6C-A637-009B77CDFE03}"/>
              </a:ext>
            </a:extLst>
          </p:cNvPr>
          <p:cNvSpPr/>
          <p:nvPr/>
        </p:nvSpPr>
        <p:spPr>
          <a:xfrm>
            <a:off x="1208459" y="528196"/>
            <a:ext cx="736658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근로시간</a:t>
            </a: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DF8F10B1-C2F2-43A8-B594-681B9BEA216F}"/>
              </a:ext>
            </a:extLst>
          </p:cNvPr>
          <p:cNvGrpSpPr/>
          <p:nvPr/>
        </p:nvGrpSpPr>
        <p:grpSpPr>
          <a:xfrm>
            <a:off x="417567" y="397367"/>
            <a:ext cx="913377" cy="780463"/>
            <a:chOff x="5889346" y="3307906"/>
            <a:chExt cx="553844" cy="473247"/>
          </a:xfrm>
        </p:grpSpPr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804DC53B-42EC-4E70-B8BC-9A56D3B58537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BEF1A12E-761B-4AA8-82BB-2C37D8F681B5}"/>
                </a:ext>
              </a:extLst>
            </p:cNvPr>
            <p:cNvSpPr/>
            <p:nvPr/>
          </p:nvSpPr>
          <p:spPr>
            <a:xfrm>
              <a:off x="5964553" y="3307906"/>
              <a:ext cx="478637" cy="4269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3000" dirty="0">
                  <a:solidFill>
                    <a:srgbClr val="F5AB63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3000" dirty="0">
                <a:solidFill>
                  <a:srgbClr val="F5AB6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FB3C6BDF-0C5D-44F0-AC6F-3910C9786532}"/>
              </a:ext>
            </a:extLst>
          </p:cNvPr>
          <p:cNvSpPr/>
          <p:nvPr/>
        </p:nvSpPr>
        <p:spPr>
          <a:xfrm>
            <a:off x="1005840" y="2905388"/>
            <a:ext cx="10565422" cy="221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사용자와 청소년이 합의한 경우에는 하루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1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시간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일주일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5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시간 범위 내에서 연장근로를 할 수 있습니다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연장근로는 청소년이 동의할 경우에만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야간근로와 휴일근로는 청소년의 동의와 고용노동부장관의 </a:t>
            </a:r>
            <a:endParaRPr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>
              <a:lnSpc>
                <a:spcPct val="130000"/>
              </a:lnSpc>
            </a:pP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인가가 있을 경우에만 가능합니다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사용자의 감독하에 있어 자유롭게 이용할 수 없는 시간은 모두 근로시간에 포함되며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임금을 지급받아야 합니다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연장근로 및 야간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/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휴일근로시에는 시간당 임금의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50%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를 가산하여 지급받아야 합니다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(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단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5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인 이상 근무하는 사업장에만 해당됨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).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000C332D-8B2B-441D-97F7-A3DB3C375CEA}"/>
              </a:ext>
            </a:extLst>
          </p:cNvPr>
          <p:cNvSpPr/>
          <p:nvPr/>
        </p:nvSpPr>
        <p:spPr>
          <a:xfrm>
            <a:off x="1" y="1764378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18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세 미만 청소년에게 원칙적으로 </a:t>
            </a:r>
            <a:r>
              <a:rPr lang="ko-KR" altLang="en-US" sz="28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하루 </a:t>
            </a:r>
            <a:r>
              <a:rPr lang="en-US" altLang="ko-KR" sz="28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7</a:t>
            </a:r>
            <a:r>
              <a:rPr lang="ko-KR" altLang="en-US" sz="28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시간</a:t>
            </a:r>
            <a:r>
              <a:rPr lang="en-US" altLang="ko-KR" sz="28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, </a:t>
            </a:r>
            <a:r>
              <a:rPr lang="ko-KR" altLang="en-US" sz="28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일주일 </a:t>
            </a:r>
            <a:r>
              <a:rPr lang="en-US" altLang="ko-KR" sz="28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35</a:t>
            </a:r>
            <a:r>
              <a:rPr lang="ko-KR" altLang="en-US" sz="28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시간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을 초과해서 일을</a:t>
            </a:r>
            <a:endParaRPr lang="en-US" altLang="ko-KR" sz="2800" dirty="0"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시킬 수 없으며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야간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오후 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10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시 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~ 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오전 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6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시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과 휴일에도 일을 시킬 수 없습니다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45AEDEE4-C0FD-464B-9A97-32277D05D50A}"/>
              </a:ext>
            </a:extLst>
          </p:cNvPr>
          <p:cNvSpPr/>
          <p:nvPr/>
        </p:nvSpPr>
        <p:spPr>
          <a:xfrm>
            <a:off x="0" y="5364798"/>
            <a:ext cx="12192000" cy="1127442"/>
          </a:xfrm>
          <a:prstGeom prst="rect">
            <a:avLst/>
          </a:prstGeom>
          <a:solidFill>
            <a:srgbClr val="F5AB6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D479096-668A-404D-864E-A9BB8B7D1EEA}"/>
              </a:ext>
            </a:extLst>
          </p:cNvPr>
          <p:cNvSpPr/>
          <p:nvPr/>
        </p:nvSpPr>
        <p:spPr>
          <a:xfrm>
            <a:off x="185453" y="5728464"/>
            <a:ext cx="936561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근로 가능 시간 위반 시 </a:t>
            </a:r>
            <a:r>
              <a: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2</a:t>
            </a:r>
            <a:r>
              <a:rPr lang="ko-KR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년 이하 징역 또는 </a:t>
            </a:r>
            <a:r>
              <a: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2</a:t>
            </a:r>
            <a:r>
              <a:rPr lang="ko-KR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천만원 이하 벌금</a:t>
            </a:r>
          </a:p>
        </p:txBody>
      </p:sp>
      <p:pic>
        <p:nvPicPr>
          <p:cNvPr id="4" name="그래픽 3">
            <a:extLst>
              <a:ext uri="{FF2B5EF4-FFF2-40B4-BE49-F238E27FC236}">
                <a16:creationId xmlns:a16="http://schemas.microsoft.com/office/drawing/2014/main" id="{7A3D595B-9981-40A9-94E2-822E0EF1EA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8562377" y="4727248"/>
            <a:ext cx="1977390" cy="1602556"/>
          </a:xfrm>
          <a:prstGeom prst="rect">
            <a:avLst/>
          </a:prstGeom>
        </p:spPr>
      </p:pic>
      <p:pic>
        <p:nvPicPr>
          <p:cNvPr id="3" name="그림 2" descr="앉아있는, 꽃, 셔츠, 테이블이(가) 표시된 사진&#10;&#10;자동 생성된 설명">
            <a:extLst>
              <a:ext uri="{FF2B5EF4-FFF2-40B4-BE49-F238E27FC236}">
                <a16:creationId xmlns:a16="http://schemas.microsoft.com/office/drawing/2014/main" id="{1E7BA025-1B14-41E8-8DF3-EA280161120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96" t="22222" r="28765" b="10636"/>
          <a:stretch/>
        </p:blipFill>
        <p:spPr>
          <a:xfrm>
            <a:off x="10758329" y="63599"/>
            <a:ext cx="1137920" cy="137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60237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원형: 비어 있음 40">
            <a:extLst>
              <a:ext uri="{FF2B5EF4-FFF2-40B4-BE49-F238E27FC236}">
                <a16:creationId xmlns:a16="http://schemas.microsoft.com/office/drawing/2014/main" id="{E8EF7A10-370B-4329-8DD3-946385B4988F}"/>
              </a:ext>
            </a:extLst>
          </p:cNvPr>
          <p:cNvSpPr/>
          <p:nvPr/>
        </p:nvSpPr>
        <p:spPr>
          <a:xfrm>
            <a:off x="3640126" y="1374689"/>
            <a:ext cx="4944831" cy="4944831"/>
          </a:xfrm>
          <a:prstGeom prst="donut">
            <a:avLst>
              <a:gd name="adj" fmla="val 7294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tx1"/>
              </a:solidFill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17E950D-8365-4BAA-8794-3E0B701702A2}"/>
              </a:ext>
            </a:extLst>
          </p:cNvPr>
          <p:cNvSpPr/>
          <p:nvPr/>
        </p:nvSpPr>
        <p:spPr>
          <a:xfrm>
            <a:off x="991602" y="282278"/>
            <a:ext cx="56498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근로시간에 포함되는 경우</a:t>
            </a: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2BDA74BA-6A56-400D-8E9B-176E8CDB84F2}"/>
              </a:ext>
            </a:extLst>
          </p:cNvPr>
          <p:cNvSpPr/>
          <p:nvPr/>
        </p:nvSpPr>
        <p:spPr>
          <a:xfrm>
            <a:off x="5588001" y="413568"/>
            <a:ext cx="6024832" cy="338553"/>
          </a:xfrm>
          <a:prstGeom prst="roundRect">
            <a:avLst>
              <a:gd name="adj" fmla="val 50000"/>
            </a:avLst>
          </a:prstGeom>
          <a:solidFill>
            <a:srgbClr val="F5AB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E11D8EF-5199-49F8-9DA1-C156FFA43A4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F5AB63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01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BD65301-BF0D-4E1C-BDF4-5D1515850366}"/>
              </a:ext>
            </a:extLst>
          </p:cNvPr>
          <p:cNvSpPr/>
          <p:nvPr/>
        </p:nvSpPr>
        <p:spPr>
          <a:xfrm>
            <a:off x="7563853" y="423270"/>
            <a:ext cx="3496615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근로시간</a:t>
            </a: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8F7A64A9-0647-4BCB-84B2-A67EB31C70A1}"/>
              </a:ext>
            </a:extLst>
          </p:cNvPr>
          <p:cNvSpPr/>
          <p:nvPr/>
        </p:nvSpPr>
        <p:spPr>
          <a:xfrm>
            <a:off x="1178091" y="1601317"/>
            <a:ext cx="261976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일 시작 전</a:t>
            </a:r>
            <a:r>
              <a:rPr lang="en-US" altLang="ko-KR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, </a:t>
            </a:r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청소하는 시간</a:t>
            </a: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CB624F21-83D1-4150-B1EF-3ED6B3D16136}"/>
              </a:ext>
            </a:extLst>
          </p:cNvPr>
          <p:cNvSpPr/>
          <p:nvPr/>
        </p:nvSpPr>
        <p:spPr>
          <a:xfrm>
            <a:off x="1179129" y="5856452"/>
            <a:ext cx="25185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일 끝난 후</a:t>
            </a:r>
            <a:r>
              <a:rPr lang="en-US" altLang="ko-KR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, </a:t>
            </a:r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정리하는 시간</a:t>
            </a:r>
            <a:endParaRPr lang="en-US" altLang="ko-KR" sz="1600" dirty="0">
              <a:solidFill>
                <a:schemeClr val="tx1">
                  <a:lumMod val="95000"/>
                  <a:lumOff val="5000"/>
                </a:schemeClr>
              </a:solidFill>
              <a:latin typeface="경기천년바탕 Bold" panose="02020803020101020101" pitchFamily="18" charset="-127"/>
              <a:ea typeface="경기천년바탕 Bold" panose="02020803020101020101" pitchFamily="18" charset="-127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B68EFAD7-B04E-447E-9C18-8E68E987A6F4}"/>
              </a:ext>
            </a:extLst>
          </p:cNvPr>
          <p:cNvSpPr/>
          <p:nvPr/>
        </p:nvSpPr>
        <p:spPr>
          <a:xfrm>
            <a:off x="8420115" y="1578806"/>
            <a:ext cx="274764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손님을 기다리는</a:t>
            </a:r>
            <a:r>
              <a:rPr lang="en-US" altLang="ko-KR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 </a:t>
            </a:r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대기시간</a:t>
            </a:r>
            <a:endParaRPr lang="en-US" altLang="ko-KR" sz="1600" dirty="0">
              <a:solidFill>
                <a:schemeClr val="tx1">
                  <a:lumMod val="95000"/>
                  <a:lumOff val="5000"/>
                </a:schemeClr>
              </a:solidFill>
              <a:latin typeface="경기천년바탕 Bold" panose="02020803020101020101" pitchFamily="18" charset="-127"/>
              <a:ea typeface="경기천년바탕 Bold" panose="02020803020101020101" pitchFamily="18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C1A6DAF0-8A7E-4EC3-A48A-7132AE84C058}"/>
              </a:ext>
            </a:extLst>
          </p:cNvPr>
          <p:cNvSpPr/>
          <p:nvPr/>
        </p:nvSpPr>
        <p:spPr>
          <a:xfrm>
            <a:off x="8505128" y="5610796"/>
            <a:ext cx="29118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의무적으로 참석해야 하는 </a:t>
            </a:r>
            <a:endParaRPr lang="en-US" altLang="ko-KR" sz="1600" dirty="0">
              <a:solidFill>
                <a:schemeClr val="tx1">
                  <a:lumMod val="95000"/>
                  <a:lumOff val="5000"/>
                </a:schemeClr>
              </a:solidFill>
              <a:latin typeface="경기천년바탕 Bold" panose="02020803020101020101" pitchFamily="18" charset="-127"/>
              <a:ea typeface="경기천년바탕 Bold" panose="02020803020101020101" pitchFamily="18" charset="-127"/>
            </a:endParaRPr>
          </a:p>
          <a:p>
            <a:pPr algn="ctr"/>
            <a:r>
              <a:rPr lang="ko-KR" alt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교육 및 회식 등</a:t>
            </a:r>
            <a:endParaRPr lang="en-US" altLang="ko-KR" sz="1600" dirty="0">
              <a:solidFill>
                <a:schemeClr val="tx1">
                  <a:lumMod val="95000"/>
                  <a:lumOff val="5000"/>
                </a:schemeClr>
              </a:solidFill>
              <a:latin typeface="경기천년바탕 Bold" panose="02020803020101020101" pitchFamily="18" charset="-127"/>
              <a:ea typeface="경기천년바탕 Bold" panose="02020803020101020101" pitchFamily="18" charset="-127"/>
            </a:endParaRPr>
          </a:p>
        </p:txBody>
      </p:sp>
      <p:grpSp>
        <p:nvGrpSpPr>
          <p:cNvPr id="39" name="그룹 38">
            <a:extLst>
              <a:ext uri="{FF2B5EF4-FFF2-40B4-BE49-F238E27FC236}">
                <a16:creationId xmlns:a16="http://schemas.microsoft.com/office/drawing/2014/main" id="{36DCB7DC-CE0E-459D-9BE8-560DA9650A2C}"/>
              </a:ext>
            </a:extLst>
          </p:cNvPr>
          <p:cNvGrpSpPr/>
          <p:nvPr/>
        </p:nvGrpSpPr>
        <p:grpSpPr>
          <a:xfrm>
            <a:off x="1988464" y="4226909"/>
            <a:ext cx="944880" cy="1652570"/>
            <a:chOff x="4237990" y="3880147"/>
            <a:chExt cx="1695450" cy="2840375"/>
          </a:xfrm>
        </p:grpSpPr>
        <p:pic>
          <p:nvPicPr>
            <p:cNvPr id="4" name="그래픽 3">
              <a:extLst>
                <a:ext uri="{FF2B5EF4-FFF2-40B4-BE49-F238E27FC236}">
                  <a16:creationId xmlns:a16="http://schemas.microsoft.com/office/drawing/2014/main" id="{939B3174-CD49-4FD4-BBA8-AF1CE5F2480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xmlns="" r:embed="rId3"/>
                </a:ext>
              </a:extLst>
            </a:blip>
            <a:stretch>
              <a:fillRect/>
            </a:stretch>
          </p:blipFill>
          <p:spPr>
            <a:xfrm>
              <a:off x="4237990" y="3880147"/>
              <a:ext cx="1695450" cy="2695575"/>
            </a:xfrm>
            <a:prstGeom prst="rect">
              <a:avLst/>
            </a:prstGeom>
          </p:spPr>
        </p:pic>
        <p:pic>
          <p:nvPicPr>
            <p:cNvPr id="6" name="그래픽 5">
              <a:extLst>
                <a:ext uri="{FF2B5EF4-FFF2-40B4-BE49-F238E27FC236}">
                  <a16:creationId xmlns:a16="http://schemas.microsoft.com/office/drawing/2014/main" id="{B039141D-B224-421B-B8D8-8EFF3EA761A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p:blipFill>
          <p:spPr>
            <a:xfrm>
              <a:off x="4577080" y="4729797"/>
              <a:ext cx="762000" cy="1990725"/>
            </a:xfrm>
            <a:prstGeom prst="rect">
              <a:avLst/>
            </a:prstGeom>
          </p:spPr>
        </p:pic>
      </p:grp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159469F6-55EE-4FC2-AC56-ED57DD2911C3}"/>
              </a:ext>
            </a:extLst>
          </p:cNvPr>
          <p:cNvGrpSpPr/>
          <p:nvPr/>
        </p:nvGrpSpPr>
        <p:grpSpPr>
          <a:xfrm>
            <a:off x="1562025" y="2149008"/>
            <a:ext cx="1695450" cy="1581010"/>
            <a:chOff x="793682" y="4162062"/>
            <a:chExt cx="2569766" cy="2396311"/>
          </a:xfrm>
        </p:grpSpPr>
        <p:pic>
          <p:nvPicPr>
            <p:cNvPr id="8" name="그래픽 7">
              <a:extLst>
                <a:ext uri="{FF2B5EF4-FFF2-40B4-BE49-F238E27FC236}">
                  <a16:creationId xmlns:a16="http://schemas.microsoft.com/office/drawing/2014/main" id="{4829843E-D325-442E-9B70-4C034A9D7C5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p:blipFill>
          <p:spPr>
            <a:xfrm>
              <a:off x="793682" y="4162062"/>
              <a:ext cx="2569766" cy="2396311"/>
            </a:xfrm>
            <a:prstGeom prst="rect">
              <a:avLst/>
            </a:prstGeom>
          </p:spPr>
        </p:pic>
        <p:pic>
          <p:nvPicPr>
            <p:cNvPr id="38" name="그래픽 37">
              <a:extLst>
                <a:ext uri="{FF2B5EF4-FFF2-40B4-BE49-F238E27FC236}">
                  <a16:creationId xmlns:a16="http://schemas.microsoft.com/office/drawing/2014/main" id="{802F8449-792F-4F33-AF77-B945E3CA926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xmlns="" r:embed="rId9"/>
                </a:ext>
              </a:extLst>
            </a:blip>
            <a:stretch>
              <a:fillRect/>
            </a:stretch>
          </p:blipFill>
          <p:spPr>
            <a:xfrm>
              <a:off x="1559553" y="4595237"/>
              <a:ext cx="1038023" cy="1947895"/>
            </a:xfrm>
            <a:prstGeom prst="rect">
              <a:avLst/>
            </a:prstGeom>
          </p:spPr>
        </p:pic>
      </p:grpSp>
      <p:pic>
        <p:nvPicPr>
          <p:cNvPr id="10" name="그래픽 9">
            <a:extLst>
              <a:ext uri="{FF2B5EF4-FFF2-40B4-BE49-F238E27FC236}">
                <a16:creationId xmlns:a16="http://schemas.microsoft.com/office/drawing/2014/main" id="{E6FE423B-E089-4B29-93F7-CBD4E720816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xmlns="" r:embed="rId11"/>
              </a:ext>
            </a:extLst>
          </a:blip>
          <a:stretch>
            <a:fillRect/>
          </a:stretch>
        </p:blipFill>
        <p:spPr>
          <a:xfrm>
            <a:off x="8786102" y="2061245"/>
            <a:ext cx="2198948" cy="1568762"/>
          </a:xfrm>
          <a:prstGeom prst="rect">
            <a:avLst/>
          </a:prstGeom>
        </p:spPr>
      </p:pic>
      <p:pic>
        <p:nvPicPr>
          <p:cNvPr id="11" name="그래픽 10">
            <a:extLst>
              <a:ext uri="{FF2B5EF4-FFF2-40B4-BE49-F238E27FC236}">
                <a16:creationId xmlns:a16="http://schemas.microsoft.com/office/drawing/2014/main" id="{667468EC-9A61-4F12-8C05-76CDD79D00C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xmlns="" r:embed="rId13"/>
              </a:ext>
            </a:extLst>
          </a:blip>
          <a:stretch>
            <a:fillRect/>
          </a:stretch>
        </p:blipFill>
        <p:spPr>
          <a:xfrm>
            <a:off x="8886987" y="4465464"/>
            <a:ext cx="2098063" cy="1113521"/>
          </a:xfrm>
          <a:prstGeom prst="rect">
            <a:avLst/>
          </a:prstGeom>
        </p:spPr>
      </p:pic>
      <p:sp>
        <p:nvSpPr>
          <p:cNvPr id="42" name="타원 41">
            <a:extLst>
              <a:ext uri="{FF2B5EF4-FFF2-40B4-BE49-F238E27FC236}">
                <a16:creationId xmlns:a16="http://schemas.microsoft.com/office/drawing/2014/main" id="{8B2D3861-9DFB-49EA-9216-4772466EEA43}"/>
              </a:ext>
            </a:extLst>
          </p:cNvPr>
          <p:cNvSpPr/>
          <p:nvPr/>
        </p:nvSpPr>
        <p:spPr>
          <a:xfrm>
            <a:off x="4589141" y="2047408"/>
            <a:ext cx="101600" cy="101600"/>
          </a:xfrm>
          <a:prstGeom prst="ellipse">
            <a:avLst/>
          </a:prstGeom>
          <a:solidFill>
            <a:srgbClr val="F5AB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43" name="타원 42">
            <a:extLst>
              <a:ext uri="{FF2B5EF4-FFF2-40B4-BE49-F238E27FC236}">
                <a16:creationId xmlns:a16="http://schemas.microsoft.com/office/drawing/2014/main" id="{9F06B0BC-D99D-4C36-B42F-73A0BD99F78A}"/>
              </a:ext>
            </a:extLst>
          </p:cNvPr>
          <p:cNvSpPr/>
          <p:nvPr/>
        </p:nvSpPr>
        <p:spPr>
          <a:xfrm>
            <a:off x="7586362" y="2047408"/>
            <a:ext cx="101600" cy="101600"/>
          </a:xfrm>
          <a:prstGeom prst="ellipse">
            <a:avLst/>
          </a:prstGeom>
          <a:solidFill>
            <a:srgbClr val="F5AB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953D3F61-0B17-4807-A826-C5B62F10E53C}"/>
              </a:ext>
            </a:extLst>
          </p:cNvPr>
          <p:cNvCxnSpPr>
            <a:cxnSpLocks/>
          </p:cNvCxnSpPr>
          <p:nvPr/>
        </p:nvCxnSpPr>
        <p:spPr>
          <a:xfrm>
            <a:off x="3702785" y="1762573"/>
            <a:ext cx="932076" cy="0"/>
          </a:xfrm>
          <a:prstGeom prst="line">
            <a:avLst/>
          </a:prstGeom>
          <a:ln>
            <a:solidFill>
              <a:srgbClr val="F5AB6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직선 연결선 46">
            <a:extLst>
              <a:ext uri="{FF2B5EF4-FFF2-40B4-BE49-F238E27FC236}">
                <a16:creationId xmlns:a16="http://schemas.microsoft.com/office/drawing/2014/main" id="{02A81589-FBC9-4E79-AEF3-B5CE197257EC}"/>
              </a:ext>
            </a:extLst>
          </p:cNvPr>
          <p:cNvCxnSpPr>
            <a:cxnSpLocks/>
          </p:cNvCxnSpPr>
          <p:nvPr/>
        </p:nvCxnSpPr>
        <p:spPr>
          <a:xfrm>
            <a:off x="4637802" y="1762573"/>
            <a:ext cx="0" cy="321171"/>
          </a:xfrm>
          <a:prstGeom prst="line">
            <a:avLst/>
          </a:prstGeom>
          <a:ln>
            <a:solidFill>
              <a:srgbClr val="F5AB6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>
            <a:extLst>
              <a:ext uri="{FF2B5EF4-FFF2-40B4-BE49-F238E27FC236}">
                <a16:creationId xmlns:a16="http://schemas.microsoft.com/office/drawing/2014/main" id="{5448E762-3CAE-41F1-9F32-D3D14DD892A9}"/>
              </a:ext>
            </a:extLst>
          </p:cNvPr>
          <p:cNvCxnSpPr>
            <a:cxnSpLocks/>
          </p:cNvCxnSpPr>
          <p:nvPr/>
        </p:nvCxnSpPr>
        <p:spPr>
          <a:xfrm>
            <a:off x="7635854" y="1762573"/>
            <a:ext cx="0" cy="321171"/>
          </a:xfrm>
          <a:prstGeom prst="line">
            <a:avLst/>
          </a:prstGeom>
          <a:ln>
            <a:solidFill>
              <a:srgbClr val="F5AB6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직선 연결선 51">
            <a:extLst>
              <a:ext uri="{FF2B5EF4-FFF2-40B4-BE49-F238E27FC236}">
                <a16:creationId xmlns:a16="http://schemas.microsoft.com/office/drawing/2014/main" id="{1180CECB-8C22-42B8-BD4B-C64A9503E017}"/>
              </a:ext>
            </a:extLst>
          </p:cNvPr>
          <p:cNvCxnSpPr>
            <a:cxnSpLocks/>
          </p:cNvCxnSpPr>
          <p:nvPr/>
        </p:nvCxnSpPr>
        <p:spPr>
          <a:xfrm>
            <a:off x="7627833" y="1762573"/>
            <a:ext cx="932076" cy="0"/>
          </a:xfrm>
          <a:prstGeom prst="line">
            <a:avLst/>
          </a:prstGeom>
          <a:ln>
            <a:solidFill>
              <a:srgbClr val="F5AB6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타원 52">
            <a:extLst>
              <a:ext uri="{FF2B5EF4-FFF2-40B4-BE49-F238E27FC236}">
                <a16:creationId xmlns:a16="http://schemas.microsoft.com/office/drawing/2014/main" id="{4039046F-BE27-4970-8616-34E8B32592F4}"/>
              </a:ext>
            </a:extLst>
          </p:cNvPr>
          <p:cNvSpPr/>
          <p:nvPr/>
        </p:nvSpPr>
        <p:spPr>
          <a:xfrm>
            <a:off x="4589141" y="5555461"/>
            <a:ext cx="101600" cy="101600"/>
          </a:xfrm>
          <a:prstGeom prst="ellipse">
            <a:avLst/>
          </a:prstGeom>
          <a:solidFill>
            <a:srgbClr val="F5AB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cxnSp>
        <p:nvCxnSpPr>
          <p:cNvPr id="54" name="직선 연결선 53">
            <a:extLst>
              <a:ext uri="{FF2B5EF4-FFF2-40B4-BE49-F238E27FC236}">
                <a16:creationId xmlns:a16="http://schemas.microsoft.com/office/drawing/2014/main" id="{7D0E7CB5-A061-4A9E-BE33-19F2DE714C00}"/>
              </a:ext>
            </a:extLst>
          </p:cNvPr>
          <p:cNvCxnSpPr>
            <a:cxnSpLocks/>
          </p:cNvCxnSpPr>
          <p:nvPr/>
        </p:nvCxnSpPr>
        <p:spPr>
          <a:xfrm>
            <a:off x="3702785" y="6065004"/>
            <a:ext cx="932076" cy="0"/>
          </a:xfrm>
          <a:prstGeom prst="line">
            <a:avLst/>
          </a:prstGeom>
          <a:ln>
            <a:solidFill>
              <a:srgbClr val="F5AB6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직선 연결선 54">
            <a:extLst>
              <a:ext uri="{FF2B5EF4-FFF2-40B4-BE49-F238E27FC236}">
                <a16:creationId xmlns:a16="http://schemas.microsoft.com/office/drawing/2014/main" id="{2C5A756F-FE8C-42E8-A956-1636E8469875}"/>
              </a:ext>
            </a:extLst>
          </p:cNvPr>
          <p:cNvCxnSpPr>
            <a:cxnSpLocks/>
          </p:cNvCxnSpPr>
          <p:nvPr/>
        </p:nvCxnSpPr>
        <p:spPr>
          <a:xfrm>
            <a:off x="4637802" y="5650984"/>
            <a:ext cx="0" cy="414020"/>
          </a:xfrm>
          <a:prstGeom prst="line">
            <a:avLst/>
          </a:prstGeom>
          <a:ln>
            <a:solidFill>
              <a:srgbClr val="F5AB6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타원 56">
            <a:extLst>
              <a:ext uri="{FF2B5EF4-FFF2-40B4-BE49-F238E27FC236}">
                <a16:creationId xmlns:a16="http://schemas.microsoft.com/office/drawing/2014/main" id="{1EC83237-62EF-4E04-9B40-C1F7DB33A3A7}"/>
              </a:ext>
            </a:extLst>
          </p:cNvPr>
          <p:cNvSpPr/>
          <p:nvPr/>
        </p:nvSpPr>
        <p:spPr>
          <a:xfrm>
            <a:off x="7540642" y="5555461"/>
            <a:ext cx="101600" cy="101600"/>
          </a:xfrm>
          <a:prstGeom prst="ellipse">
            <a:avLst/>
          </a:prstGeom>
          <a:solidFill>
            <a:srgbClr val="F5AB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cxnSp>
        <p:nvCxnSpPr>
          <p:cNvPr id="58" name="직선 연결선 57">
            <a:extLst>
              <a:ext uri="{FF2B5EF4-FFF2-40B4-BE49-F238E27FC236}">
                <a16:creationId xmlns:a16="http://schemas.microsoft.com/office/drawing/2014/main" id="{672135B8-1A98-402D-92A7-6524CFAF8512}"/>
              </a:ext>
            </a:extLst>
          </p:cNvPr>
          <p:cNvCxnSpPr>
            <a:cxnSpLocks/>
          </p:cNvCxnSpPr>
          <p:nvPr/>
        </p:nvCxnSpPr>
        <p:spPr>
          <a:xfrm>
            <a:off x="7586362" y="6064488"/>
            <a:ext cx="1199740" cy="0"/>
          </a:xfrm>
          <a:prstGeom prst="line">
            <a:avLst/>
          </a:prstGeom>
          <a:ln>
            <a:solidFill>
              <a:srgbClr val="F5AB6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직선 연결선 58">
            <a:extLst>
              <a:ext uri="{FF2B5EF4-FFF2-40B4-BE49-F238E27FC236}">
                <a16:creationId xmlns:a16="http://schemas.microsoft.com/office/drawing/2014/main" id="{1965D806-6B1F-4BB5-A8B6-F6C576A582EC}"/>
              </a:ext>
            </a:extLst>
          </p:cNvPr>
          <p:cNvCxnSpPr>
            <a:cxnSpLocks/>
          </p:cNvCxnSpPr>
          <p:nvPr/>
        </p:nvCxnSpPr>
        <p:spPr>
          <a:xfrm>
            <a:off x="7589303" y="5650984"/>
            <a:ext cx="0" cy="414020"/>
          </a:xfrm>
          <a:prstGeom prst="line">
            <a:avLst/>
          </a:prstGeom>
          <a:ln>
            <a:solidFill>
              <a:srgbClr val="F5AB6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직사각형 60">
            <a:extLst>
              <a:ext uri="{FF2B5EF4-FFF2-40B4-BE49-F238E27FC236}">
                <a16:creationId xmlns:a16="http://schemas.microsoft.com/office/drawing/2014/main" id="{AC4605A3-05B5-47F1-8C3B-86E4B6E1B9C8}"/>
              </a:ext>
            </a:extLst>
          </p:cNvPr>
          <p:cNvSpPr/>
          <p:nvPr/>
        </p:nvSpPr>
        <p:spPr>
          <a:xfrm>
            <a:off x="4896514" y="3416217"/>
            <a:ext cx="239897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5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근로시간</a:t>
            </a:r>
          </a:p>
        </p:txBody>
      </p:sp>
      <p:pic>
        <p:nvPicPr>
          <p:cNvPr id="32" name="그림 31" descr="앉아있는, 꽃, 셔츠, 테이블이(가) 표시된 사진&#10;&#10;자동 생성된 설명">
            <a:extLst>
              <a:ext uri="{FF2B5EF4-FFF2-40B4-BE49-F238E27FC236}">
                <a16:creationId xmlns:a16="http://schemas.microsoft.com/office/drawing/2014/main" id="{A0E1DB3D-59DC-41EA-AC03-2DD2F3615D3D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96" t="22222" r="28765" b="10636"/>
          <a:stretch/>
        </p:blipFill>
        <p:spPr>
          <a:xfrm>
            <a:off x="11220671" y="115324"/>
            <a:ext cx="605523" cy="729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03301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DB29668E-7B98-43C1-91D4-98129E89D2D4}"/>
              </a:ext>
            </a:extLst>
          </p:cNvPr>
          <p:cNvSpPr/>
          <p:nvPr/>
        </p:nvSpPr>
        <p:spPr>
          <a:xfrm>
            <a:off x="788088" y="3186388"/>
            <a:ext cx="2558758" cy="425034"/>
          </a:xfrm>
          <a:prstGeom prst="roundRect">
            <a:avLst>
              <a:gd name="adj" fmla="val 50000"/>
            </a:avLst>
          </a:prstGeom>
          <a:solidFill>
            <a:srgbClr val="F5AB6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4F36D732-850D-4CF0-969D-FC6AC46D2F36}"/>
              </a:ext>
            </a:extLst>
          </p:cNvPr>
          <p:cNvSpPr/>
          <p:nvPr/>
        </p:nvSpPr>
        <p:spPr>
          <a:xfrm>
            <a:off x="788088" y="1914446"/>
            <a:ext cx="102659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퇴근시간이 되면 퇴근체크</a:t>
            </a:r>
            <a:r>
              <a:rPr lang="en-US" altLang="ko-KR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</a:t>
            </a:r>
            <a:r>
              <a: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전산</a:t>
            </a:r>
            <a:r>
              <a:rPr lang="en-US" altLang="ko-KR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  <a:r>
              <a: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를 하게 하고</a:t>
            </a:r>
            <a:r>
              <a:rPr lang="en-US" altLang="ko-KR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0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항상 </a:t>
            </a:r>
            <a:r>
              <a:rPr lang="en-US" altLang="ko-KR" sz="20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30</a:t>
            </a:r>
            <a:r>
              <a:rPr lang="ko-KR" altLang="en-US" sz="20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분 </a:t>
            </a:r>
            <a:r>
              <a:rPr lang="en-US" altLang="ko-KR" sz="20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~ 1</a:t>
            </a:r>
            <a:r>
              <a:rPr lang="ko-KR" altLang="en-US" sz="20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시간 정도 추가</a:t>
            </a:r>
            <a:r>
              <a: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로 </a:t>
            </a:r>
            <a:endParaRPr lang="en-US" altLang="ko-KR" sz="2000" dirty="0"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이것저것 일을 시킵니다</a:t>
            </a:r>
            <a:r>
              <a:rPr lang="en-US" altLang="ko-KR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전산에는 추가로 일한 시간이 나오지 않으니까 </a:t>
            </a:r>
            <a:endParaRPr lang="en-US" altLang="ko-KR" sz="2000" dirty="0"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추가근무시간에 대해서는 시급을 주지 않습니다</a:t>
            </a:r>
            <a:r>
              <a:rPr lang="en-US" altLang="ko-KR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위법 아닌가요</a:t>
            </a:r>
            <a:r>
              <a:rPr lang="en-US" altLang="ko-KR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?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011934EF-0273-4D62-B750-1B5B5476BA56}"/>
              </a:ext>
            </a:extLst>
          </p:cNvPr>
          <p:cNvSpPr/>
          <p:nvPr/>
        </p:nvSpPr>
        <p:spPr>
          <a:xfrm>
            <a:off x="788088" y="3762339"/>
            <a:ext cx="92606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설 명절 </a:t>
            </a:r>
            <a:r>
              <a:rPr lang="en-US" altLang="ko-KR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5</a:t>
            </a:r>
            <a:r>
              <a: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 동안 아르바이트를 했는데</a:t>
            </a:r>
            <a:r>
              <a:rPr lang="en-US" altLang="ko-KR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일하기 전 </a:t>
            </a:r>
            <a:r>
              <a:rPr lang="en-US" altLang="ko-KR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2</a:t>
            </a:r>
            <a:r>
              <a: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 동안 미리 회사에서 교육을 </a:t>
            </a:r>
            <a:endParaRPr lang="en-US" altLang="ko-KR" sz="2000" dirty="0"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받았습니다</a:t>
            </a:r>
            <a:r>
              <a:rPr lang="en-US" altLang="ko-KR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급여를 확인해 보니</a:t>
            </a:r>
            <a:r>
              <a:rPr lang="en-US" altLang="ko-KR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0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교육기간 </a:t>
            </a:r>
            <a:r>
              <a:rPr lang="en-US" altLang="ko-KR" sz="20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2</a:t>
            </a:r>
            <a:r>
              <a:rPr lang="ko-KR" altLang="en-US" sz="20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일에 대한 급여는 없었습니다</a:t>
            </a:r>
            <a:r>
              <a:rPr lang="en-US" altLang="ko-KR" sz="20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. </a:t>
            </a:r>
            <a:r>
              <a: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회사에서는</a:t>
            </a:r>
            <a:endParaRPr lang="en-US" altLang="ko-KR" sz="2000" dirty="0"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교육기간은 일한 것이 아니기 때문에</a:t>
            </a:r>
            <a:r>
              <a:rPr lang="en-US" altLang="ko-KR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급여가 없다고 하는데 맞는 말인가요</a:t>
            </a:r>
            <a:r>
              <a:rPr lang="en-US" altLang="ko-KR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?</a:t>
            </a: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7D55C7A8-E042-4766-B377-2A07A61FB3BC}"/>
              </a:ext>
            </a:extLst>
          </p:cNvPr>
          <p:cNvSpPr/>
          <p:nvPr/>
        </p:nvSpPr>
        <p:spPr>
          <a:xfrm>
            <a:off x="788088" y="1377813"/>
            <a:ext cx="2558758" cy="425034"/>
          </a:xfrm>
          <a:prstGeom prst="roundRect">
            <a:avLst>
              <a:gd name="adj" fmla="val 50000"/>
            </a:avLst>
          </a:prstGeom>
          <a:solidFill>
            <a:srgbClr val="F5AB6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9DE2DEB6-2CB8-479F-83C6-FCC52A287615}"/>
              </a:ext>
            </a:extLst>
          </p:cNvPr>
          <p:cNvSpPr/>
          <p:nvPr/>
        </p:nvSpPr>
        <p:spPr>
          <a:xfrm>
            <a:off x="946548" y="1410577"/>
            <a:ext cx="2301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QUESTION 01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F1732A73-F7EE-4C48-B94B-45127F63E8A8}"/>
              </a:ext>
            </a:extLst>
          </p:cNvPr>
          <p:cNvSpPr/>
          <p:nvPr/>
        </p:nvSpPr>
        <p:spPr>
          <a:xfrm>
            <a:off x="946548" y="3224137"/>
            <a:ext cx="2301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QUESTION 02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17E950D-8365-4BAA-8794-3E0B701702A2}"/>
              </a:ext>
            </a:extLst>
          </p:cNvPr>
          <p:cNvSpPr/>
          <p:nvPr/>
        </p:nvSpPr>
        <p:spPr>
          <a:xfrm>
            <a:off x="991602" y="282278"/>
            <a:ext cx="33478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Q&amp;A</a:t>
            </a: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2BDA74BA-6A56-400D-8E9B-176E8CDB84F2}"/>
              </a:ext>
            </a:extLst>
          </p:cNvPr>
          <p:cNvSpPr/>
          <p:nvPr/>
        </p:nvSpPr>
        <p:spPr>
          <a:xfrm>
            <a:off x="2245894" y="413568"/>
            <a:ext cx="9366939" cy="338553"/>
          </a:xfrm>
          <a:prstGeom prst="roundRect">
            <a:avLst>
              <a:gd name="adj" fmla="val 50000"/>
            </a:avLst>
          </a:prstGeom>
          <a:solidFill>
            <a:srgbClr val="F5AB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E11D8EF-5199-49F8-9DA1-C156FFA43A4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F5AB63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02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BD65301-BF0D-4E1C-BDF4-5D1515850366}"/>
              </a:ext>
            </a:extLst>
          </p:cNvPr>
          <p:cNvSpPr/>
          <p:nvPr/>
        </p:nvSpPr>
        <p:spPr>
          <a:xfrm>
            <a:off x="9216322" y="423270"/>
            <a:ext cx="184414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근로시간</a:t>
            </a:r>
            <a:endParaRPr lang="en-US" altLang="ko-KR" sz="14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5A65BD21-FC35-472E-BD50-0B66CB54D48B}"/>
              </a:ext>
            </a:extLst>
          </p:cNvPr>
          <p:cNvSpPr/>
          <p:nvPr/>
        </p:nvSpPr>
        <p:spPr>
          <a:xfrm>
            <a:off x="788088" y="5060339"/>
            <a:ext cx="2558758" cy="425034"/>
          </a:xfrm>
          <a:prstGeom prst="roundRect">
            <a:avLst>
              <a:gd name="adj" fmla="val 50000"/>
            </a:avLst>
          </a:prstGeom>
          <a:solidFill>
            <a:srgbClr val="F5AB6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AA7AAB6F-C7C7-4FAC-92D8-A005760677DB}"/>
              </a:ext>
            </a:extLst>
          </p:cNvPr>
          <p:cNvSpPr/>
          <p:nvPr/>
        </p:nvSpPr>
        <p:spPr>
          <a:xfrm>
            <a:off x="788088" y="5636290"/>
            <a:ext cx="91788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방학기간 동안 식당에서 하루 </a:t>
            </a:r>
            <a:r>
              <a:rPr lang="en-US" altLang="ko-KR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9</a:t>
            </a:r>
            <a:r>
              <a: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시간을 일했습니다</a:t>
            </a:r>
            <a:r>
              <a:rPr lang="en-US" altLang="ko-KR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청소년이 </a:t>
            </a:r>
            <a:r>
              <a:rPr lang="en-US" altLang="ko-KR" sz="20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9</a:t>
            </a:r>
            <a:r>
              <a:rPr lang="ko-KR" altLang="en-US" sz="20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시간 일하는 것은 </a:t>
            </a:r>
            <a:endParaRPr lang="en-US" altLang="ko-KR" sz="2000" dirty="0">
              <a:solidFill>
                <a:srgbClr val="E69F4D"/>
              </a:solidFill>
              <a:latin typeface="경기천년제목 Bold" panose="02020803020101020101" pitchFamily="18" charset="-127"/>
              <a:ea typeface="경기천년제목 Bold" panose="02020803020101020101" pitchFamily="18" charset="-127"/>
            </a:endParaRPr>
          </a:p>
          <a:p>
            <a:r>
              <a:rPr lang="ko-KR" altLang="en-US" sz="20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법을</a:t>
            </a:r>
            <a:r>
              <a:rPr lang="en-US" altLang="ko-KR" sz="20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 </a:t>
            </a:r>
            <a:r>
              <a:rPr lang="ko-KR" altLang="en-US" sz="20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위반</a:t>
            </a:r>
            <a:r>
              <a: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한 것이라며 </a:t>
            </a:r>
            <a:r>
              <a:rPr lang="ko-KR" altLang="en-US" sz="20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하루 </a:t>
            </a:r>
            <a:r>
              <a:rPr lang="en-US" altLang="ko-KR" sz="20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7</a:t>
            </a:r>
            <a:r>
              <a:rPr lang="ko-KR" altLang="en-US" sz="20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시간 급여만 계산</a:t>
            </a:r>
            <a:r>
              <a: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해서 준다고 합니다</a:t>
            </a:r>
            <a:r>
              <a:rPr lang="en-US" altLang="ko-KR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맞는 말인가요</a:t>
            </a:r>
            <a:r>
              <a:rPr lang="en-US" altLang="ko-KR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?</a:t>
            </a: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A7060F14-0280-41A9-B939-3EAE5ADFFEEC}"/>
              </a:ext>
            </a:extLst>
          </p:cNvPr>
          <p:cNvSpPr/>
          <p:nvPr/>
        </p:nvSpPr>
        <p:spPr>
          <a:xfrm>
            <a:off x="946548" y="5098088"/>
            <a:ext cx="2301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QUESTION </a:t>
            </a:r>
            <a:r>
              <a:rPr lang="en-US" altLang="ko-KR" dirty="0" smtClean="0">
                <a:solidFill>
                  <a:schemeClr val="bg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03</a:t>
            </a:r>
            <a:endParaRPr lang="en-US" altLang="ko-KR" dirty="0">
              <a:solidFill>
                <a:schemeClr val="bg1"/>
              </a:solidFill>
              <a:latin typeface="경기천년제목 Bold" panose="02020803020101020101" pitchFamily="18" charset="-127"/>
              <a:ea typeface="경기천년제목 Bold" panose="02020803020101020101" pitchFamily="18" charset="-127"/>
            </a:endParaRPr>
          </a:p>
        </p:txBody>
      </p:sp>
      <p:pic>
        <p:nvPicPr>
          <p:cNvPr id="3" name="그래픽 2">
            <a:extLst>
              <a:ext uri="{FF2B5EF4-FFF2-40B4-BE49-F238E27FC236}">
                <a16:creationId xmlns:a16="http://schemas.microsoft.com/office/drawing/2014/main" id="{7BC0C772-953C-4742-AB56-D3BAE5BAD7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860233" y="4531707"/>
            <a:ext cx="1752600" cy="2066925"/>
          </a:xfrm>
          <a:prstGeom prst="rect">
            <a:avLst/>
          </a:prstGeom>
        </p:spPr>
      </p:pic>
      <p:sp>
        <p:nvSpPr>
          <p:cNvPr id="25" name="직사각형 24">
            <a:extLst>
              <a:ext uri="{FF2B5EF4-FFF2-40B4-BE49-F238E27FC236}">
                <a16:creationId xmlns:a16="http://schemas.microsoft.com/office/drawing/2014/main" id="{C8965F93-8B6D-4D68-B156-C9F3E2EC62AB}"/>
              </a:ext>
            </a:extLst>
          </p:cNvPr>
          <p:cNvSpPr/>
          <p:nvPr/>
        </p:nvSpPr>
        <p:spPr>
          <a:xfrm>
            <a:off x="10093516" y="2789819"/>
            <a:ext cx="70192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000" b="1" dirty="0">
                <a:solidFill>
                  <a:srgbClr val="F7BD3C"/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?</a:t>
            </a:r>
          </a:p>
        </p:txBody>
      </p:sp>
      <p:pic>
        <p:nvPicPr>
          <p:cNvPr id="19" name="그림 18" descr="앉아있는, 꽃, 셔츠, 테이블이(가) 표시된 사진&#10;&#10;자동 생성된 설명">
            <a:extLst>
              <a:ext uri="{FF2B5EF4-FFF2-40B4-BE49-F238E27FC236}">
                <a16:creationId xmlns:a16="http://schemas.microsoft.com/office/drawing/2014/main" id="{AD1B7689-B8A5-4822-B10E-702A49FB685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96" t="22222" r="28765" b="10636"/>
          <a:stretch/>
        </p:blipFill>
        <p:spPr>
          <a:xfrm>
            <a:off x="11220671" y="115324"/>
            <a:ext cx="605523" cy="729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587483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5F715F9E-1B7D-46E5-B8BE-240FB3A78F2B}"/>
              </a:ext>
            </a:extLst>
          </p:cNvPr>
          <p:cNvSpPr/>
          <p:nvPr/>
        </p:nvSpPr>
        <p:spPr>
          <a:xfrm>
            <a:off x="253022" y="386080"/>
            <a:ext cx="11186160" cy="914399"/>
          </a:xfrm>
          <a:prstGeom prst="roundRect">
            <a:avLst>
              <a:gd name="adj" fmla="val 50000"/>
            </a:avLst>
          </a:prstGeom>
          <a:solidFill>
            <a:srgbClr val="F5AB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6D988FB-D913-4B6C-A637-009B77CDFE03}"/>
              </a:ext>
            </a:extLst>
          </p:cNvPr>
          <p:cNvSpPr/>
          <p:nvPr/>
        </p:nvSpPr>
        <p:spPr>
          <a:xfrm>
            <a:off x="1208459" y="528196"/>
            <a:ext cx="736658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휴게시간</a:t>
            </a: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DF8F10B1-C2F2-43A8-B594-681B9BEA216F}"/>
              </a:ext>
            </a:extLst>
          </p:cNvPr>
          <p:cNvGrpSpPr/>
          <p:nvPr/>
        </p:nvGrpSpPr>
        <p:grpSpPr>
          <a:xfrm>
            <a:off x="417567" y="397367"/>
            <a:ext cx="913377" cy="780463"/>
            <a:chOff x="5889346" y="3307906"/>
            <a:chExt cx="553844" cy="473247"/>
          </a:xfrm>
        </p:grpSpPr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804DC53B-42EC-4E70-B8BC-9A56D3B58537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BEF1A12E-761B-4AA8-82BB-2C37D8F681B5}"/>
                </a:ext>
              </a:extLst>
            </p:cNvPr>
            <p:cNvSpPr/>
            <p:nvPr/>
          </p:nvSpPr>
          <p:spPr>
            <a:xfrm>
              <a:off x="5964553" y="3307906"/>
              <a:ext cx="478637" cy="4269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3000" dirty="0">
                  <a:solidFill>
                    <a:srgbClr val="F5AB63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3000" dirty="0">
                <a:solidFill>
                  <a:srgbClr val="F5AB6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FB3C6BDF-0C5D-44F0-AC6F-3910C9786532}"/>
              </a:ext>
            </a:extLst>
          </p:cNvPr>
          <p:cNvSpPr/>
          <p:nvPr/>
        </p:nvSpPr>
        <p:spPr>
          <a:xfrm>
            <a:off x="1198880" y="2874908"/>
            <a:ext cx="10565422" cy="221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휴게시간은 근로자가 사용자의 지휘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/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감독으로부터 벗어나서 자유롭게 이용할 수 있어야 합니다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 → 보통은 식사시간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1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시간을 휴게시간으로 인정함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휴게시간을 지나치게 짧게 주거나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너무 길게 주는 것은 잘못된 관행입니다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→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[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생각해보기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]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휴게시간의 잘못된 사례 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특별한 규정이 없는 경우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휴게시간은 근로시간에 포함되지 않으며 사용자는 임금을 지급하지 않아도 됩니다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</a:t>
            </a:r>
          </a:p>
          <a:p>
            <a:pPr>
              <a:lnSpc>
                <a:spcPct val="130000"/>
              </a:lnSpc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→ 휴게시간을 유급으로 인정하는 회사의 규정이 있으면 유급</a:t>
            </a:r>
            <a:endParaRPr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000C332D-8B2B-441D-97F7-A3DB3C375CEA}"/>
              </a:ext>
            </a:extLst>
          </p:cNvPr>
          <p:cNvSpPr/>
          <p:nvPr/>
        </p:nvSpPr>
        <p:spPr>
          <a:xfrm>
            <a:off x="1" y="1764378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사용자는 근로시간이 </a:t>
            </a:r>
            <a:r>
              <a:rPr lang="en-US" altLang="ko-KR" sz="28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4</a:t>
            </a:r>
            <a:r>
              <a:rPr lang="ko-KR" altLang="en-US" sz="28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시간인 경우에는 </a:t>
            </a:r>
            <a:r>
              <a:rPr lang="en-US" altLang="ko-KR" sz="28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30</a:t>
            </a:r>
            <a:r>
              <a:rPr lang="ko-KR" altLang="en-US" sz="28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분 이상</a:t>
            </a:r>
            <a:r>
              <a:rPr lang="en-US" altLang="ko-KR" sz="28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, 8</a:t>
            </a:r>
            <a:r>
              <a:rPr lang="ko-KR" altLang="en-US" sz="28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시간인 경우에는 </a:t>
            </a:r>
            <a:endParaRPr lang="en-US" altLang="ko-KR" sz="2800" dirty="0">
              <a:solidFill>
                <a:srgbClr val="E69F4D"/>
              </a:solidFill>
              <a:latin typeface="경기천년제목 Bold" panose="02020803020101020101" pitchFamily="18" charset="-127"/>
              <a:ea typeface="경기천년제목 Bold" panose="02020803020101020101" pitchFamily="18" charset="-127"/>
            </a:endParaRPr>
          </a:p>
          <a:p>
            <a:pPr algn="ctr"/>
            <a:r>
              <a:rPr lang="en-US" altLang="ko-KR" sz="28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1</a:t>
            </a:r>
            <a:r>
              <a:rPr lang="ko-KR" altLang="en-US" sz="28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시간 이상의 휴게시간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을 일하는 시간 도중에 주어야 합니다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45AEDEE4-C0FD-464B-9A97-32277D05D50A}"/>
              </a:ext>
            </a:extLst>
          </p:cNvPr>
          <p:cNvSpPr/>
          <p:nvPr/>
        </p:nvSpPr>
        <p:spPr>
          <a:xfrm>
            <a:off x="0" y="5364798"/>
            <a:ext cx="12192000" cy="1127442"/>
          </a:xfrm>
          <a:prstGeom prst="rect">
            <a:avLst/>
          </a:prstGeom>
          <a:solidFill>
            <a:srgbClr val="F5AB6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D479096-668A-404D-864E-A9BB8B7D1EEA}"/>
              </a:ext>
            </a:extLst>
          </p:cNvPr>
          <p:cNvSpPr/>
          <p:nvPr/>
        </p:nvSpPr>
        <p:spPr>
          <a:xfrm>
            <a:off x="185453" y="5728464"/>
            <a:ext cx="872486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휴게시간을 주지 않은 경우 </a:t>
            </a:r>
            <a:r>
              <a: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2</a:t>
            </a:r>
            <a:r>
              <a:rPr lang="ko-KR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년 이하 징역 또는 </a:t>
            </a:r>
            <a:r>
              <a: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2</a:t>
            </a:r>
            <a:r>
              <a:rPr lang="ko-KR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천만원 이하 벌금</a:t>
            </a:r>
          </a:p>
        </p:txBody>
      </p:sp>
      <p:pic>
        <p:nvPicPr>
          <p:cNvPr id="2" name="그래픽 1">
            <a:extLst>
              <a:ext uri="{FF2B5EF4-FFF2-40B4-BE49-F238E27FC236}">
                <a16:creationId xmlns:a16="http://schemas.microsoft.com/office/drawing/2014/main" id="{5555262D-F787-4354-A024-07DDEDB5A9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8268622" y="5084918"/>
            <a:ext cx="2866133" cy="1244886"/>
          </a:xfrm>
          <a:prstGeom prst="rect">
            <a:avLst/>
          </a:prstGeom>
        </p:spPr>
      </p:pic>
      <p:pic>
        <p:nvPicPr>
          <p:cNvPr id="13" name="그림 12" descr="앉아있는, 꽃, 셔츠, 테이블이(가) 표시된 사진&#10;&#10;자동 생성된 설명">
            <a:extLst>
              <a:ext uri="{FF2B5EF4-FFF2-40B4-BE49-F238E27FC236}">
                <a16:creationId xmlns:a16="http://schemas.microsoft.com/office/drawing/2014/main" id="{A54ECB3D-77F8-4C5D-9EE7-C4873643504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96" t="22222" r="28765" b="10636"/>
          <a:stretch/>
        </p:blipFill>
        <p:spPr>
          <a:xfrm>
            <a:off x="10758329" y="63599"/>
            <a:ext cx="1137920" cy="137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43149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>
            <a:extLst>
              <a:ext uri="{FF2B5EF4-FFF2-40B4-BE49-F238E27FC236}">
                <a16:creationId xmlns:a16="http://schemas.microsoft.com/office/drawing/2014/main" id="{517E950D-8365-4BAA-8794-3E0B701702A2}"/>
              </a:ext>
            </a:extLst>
          </p:cNvPr>
          <p:cNvSpPr/>
          <p:nvPr/>
        </p:nvSpPr>
        <p:spPr>
          <a:xfrm>
            <a:off x="991602" y="282278"/>
            <a:ext cx="33478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Q&amp;A</a:t>
            </a: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2BDA74BA-6A56-400D-8E9B-176E8CDB84F2}"/>
              </a:ext>
            </a:extLst>
          </p:cNvPr>
          <p:cNvSpPr/>
          <p:nvPr/>
        </p:nvSpPr>
        <p:spPr>
          <a:xfrm>
            <a:off x="2245894" y="413568"/>
            <a:ext cx="9366939" cy="338553"/>
          </a:xfrm>
          <a:prstGeom prst="roundRect">
            <a:avLst>
              <a:gd name="adj" fmla="val 50000"/>
            </a:avLst>
          </a:prstGeom>
          <a:solidFill>
            <a:srgbClr val="F5AB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E11D8EF-5199-49F8-9DA1-C156FFA43A4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 smtClean="0">
                <a:solidFill>
                  <a:srgbClr val="F5AB63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01</a:t>
            </a:r>
            <a:endParaRPr lang="en-US" altLang="ko-KR" sz="3200" dirty="0">
              <a:solidFill>
                <a:srgbClr val="F5AB63"/>
              </a:solidFill>
              <a:latin typeface="Arial Black" panose="020B0A04020102020204" pitchFamily="34" charset="0"/>
              <a:ea typeface="경기천년제목 Medium" panose="02020603020101020101" pitchFamily="18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BD65301-BF0D-4E1C-BDF4-5D1515850366}"/>
              </a:ext>
            </a:extLst>
          </p:cNvPr>
          <p:cNvSpPr/>
          <p:nvPr/>
        </p:nvSpPr>
        <p:spPr>
          <a:xfrm>
            <a:off x="9216322" y="423270"/>
            <a:ext cx="184414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휴게시간</a:t>
            </a:r>
            <a:endParaRPr lang="en-US" altLang="ko-KR" sz="14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C9804F92-CC0D-459A-AC51-76BDB1BF545B}"/>
              </a:ext>
            </a:extLst>
          </p:cNvPr>
          <p:cNvSpPr/>
          <p:nvPr/>
        </p:nvSpPr>
        <p:spPr>
          <a:xfrm>
            <a:off x="849048" y="3674068"/>
            <a:ext cx="2558758" cy="425034"/>
          </a:xfrm>
          <a:prstGeom prst="roundRect">
            <a:avLst>
              <a:gd name="adj" fmla="val 50000"/>
            </a:avLst>
          </a:prstGeom>
          <a:solidFill>
            <a:srgbClr val="F5AB6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3208E7B2-31BA-4374-BFE5-400702FE1463}"/>
              </a:ext>
            </a:extLst>
          </p:cNvPr>
          <p:cNvSpPr/>
          <p:nvPr/>
        </p:nvSpPr>
        <p:spPr>
          <a:xfrm>
            <a:off x="849048" y="2300526"/>
            <a:ext cx="102659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패스트푸드점에서 일하고 있습니다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4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휴게시간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동안 주방 구석 의자에서 쉬라고 합니다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</a:p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직원들이 돌아가며 혼자 앉아서 다른 직원들이 일하는 것을 보고 있다가 </a:t>
            </a:r>
            <a:endParaRPr lang="en-US" altLang="ko-KR" sz="2400" dirty="0"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ko-KR" altLang="en-US" sz="24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바쁘면 작업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하러 나가야 합니다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이것도 </a:t>
            </a:r>
            <a:r>
              <a:rPr lang="ko-KR" altLang="en-US" sz="24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휴게시간으로 인정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될 수 있나요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?</a:t>
            </a: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A50665FF-841D-45FA-8DAA-460FAF3B577C}"/>
              </a:ext>
            </a:extLst>
          </p:cNvPr>
          <p:cNvSpPr/>
          <p:nvPr/>
        </p:nvSpPr>
        <p:spPr>
          <a:xfrm>
            <a:off x="849048" y="4250019"/>
            <a:ext cx="926066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하루에 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7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시간 아르바이트를 하고 있습니다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휴식시간은 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30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분을 주는데 </a:t>
            </a:r>
            <a:endParaRPr lang="en-US" altLang="ko-KR" sz="2400" dirty="0"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식사시간으로 활용하고 있습니다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하지만 급여를 받아보면 항상 </a:t>
            </a:r>
            <a:endParaRPr lang="en-US" altLang="ko-KR" sz="2400" dirty="0"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시간의 임금을 제외하고 줍니다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en-US" altLang="ko-KR" sz="24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30</a:t>
            </a:r>
            <a:r>
              <a:rPr lang="ko-KR" altLang="en-US" sz="24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분을 쉬었으면 </a:t>
            </a:r>
            <a:r>
              <a:rPr lang="en-US" altLang="ko-KR" sz="24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30</a:t>
            </a:r>
            <a:r>
              <a:rPr lang="ko-KR" altLang="en-US" sz="24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분만큼만 </a:t>
            </a:r>
            <a:endParaRPr lang="en-US" altLang="ko-KR" sz="2400" dirty="0">
              <a:solidFill>
                <a:srgbClr val="E69F4D"/>
              </a:solidFill>
              <a:latin typeface="경기천년제목 Bold" panose="02020803020101020101" pitchFamily="18" charset="-127"/>
              <a:ea typeface="경기천년제목 Bold" panose="02020803020101020101" pitchFamily="18" charset="-127"/>
            </a:endParaRPr>
          </a:p>
          <a:p>
            <a:r>
              <a:rPr lang="ko-KR" altLang="en-US" sz="24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무급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으로 해야 하는 것 아닌가요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?</a:t>
            </a:r>
          </a:p>
        </p:txBody>
      </p:sp>
      <p:sp>
        <p:nvSpPr>
          <p:cNvPr id="28" name="사각형: 둥근 모서리 27">
            <a:extLst>
              <a:ext uri="{FF2B5EF4-FFF2-40B4-BE49-F238E27FC236}">
                <a16:creationId xmlns:a16="http://schemas.microsoft.com/office/drawing/2014/main" id="{5EEBA310-C63F-42E7-8A63-DA04F3648E63}"/>
              </a:ext>
            </a:extLst>
          </p:cNvPr>
          <p:cNvSpPr/>
          <p:nvPr/>
        </p:nvSpPr>
        <p:spPr>
          <a:xfrm>
            <a:off x="849048" y="1763893"/>
            <a:ext cx="2558758" cy="425034"/>
          </a:xfrm>
          <a:prstGeom prst="roundRect">
            <a:avLst>
              <a:gd name="adj" fmla="val 50000"/>
            </a:avLst>
          </a:prstGeom>
          <a:solidFill>
            <a:srgbClr val="F5AB6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4CDE026B-6939-4C0A-B6EA-D2C066E69222}"/>
              </a:ext>
            </a:extLst>
          </p:cNvPr>
          <p:cNvSpPr/>
          <p:nvPr/>
        </p:nvSpPr>
        <p:spPr>
          <a:xfrm>
            <a:off x="1007508" y="1796657"/>
            <a:ext cx="2301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QUESTION 01</a:t>
            </a: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63544048-7AC8-4ACB-A12E-23ACF20BC9A4}"/>
              </a:ext>
            </a:extLst>
          </p:cNvPr>
          <p:cNvSpPr/>
          <p:nvPr/>
        </p:nvSpPr>
        <p:spPr>
          <a:xfrm>
            <a:off x="1007508" y="3711817"/>
            <a:ext cx="2301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QUESTION 02</a:t>
            </a:r>
          </a:p>
        </p:txBody>
      </p:sp>
      <p:pic>
        <p:nvPicPr>
          <p:cNvPr id="2" name="그래픽 1">
            <a:extLst>
              <a:ext uri="{FF2B5EF4-FFF2-40B4-BE49-F238E27FC236}">
                <a16:creationId xmlns:a16="http://schemas.microsoft.com/office/drawing/2014/main" id="{0F09939C-BF24-4DE1-871A-1B72F09F05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flipH="1">
            <a:off x="9726823" y="4453219"/>
            <a:ext cx="1490437" cy="1863525"/>
          </a:xfrm>
          <a:prstGeom prst="rect">
            <a:avLst/>
          </a:prstGeom>
        </p:spPr>
      </p:pic>
      <p:sp>
        <p:nvSpPr>
          <p:cNvPr id="31" name="직사각형 30">
            <a:extLst>
              <a:ext uri="{FF2B5EF4-FFF2-40B4-BE49-F238E27FC236}">
                <a16:creationId xmlns:a16="http://schemas.microsoft.com/office/drawing/2014/main" id="{305091D8-2C93-465E-8D8C-8360B80FD64D}"/>
              </a:ext>
            </a:extLst>
          </p:cNvPr>
          <p:cNvSpPr/>
          <p:nvPr/>
        </p:nvSpPr>
        <p:spPr>
          <a:xfrm>
            <a:off x="10869577" y="4430691"/>
            <a:ext cx="875336" cy="273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000" dirty="0" err="1">
                <a:solidFill>
                  <a:srgbClr val="446048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쉬고싶다</a:t>
            </a:r>
            <a:r>
              <a:rPr lang="en-US" altLang="ko-KR" sz="1000" dirty="0">
                <a:solidFill>
                  <a:srgbClr val="446048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…</a:t>
            </a:r>
          </a:p>
        </p:txBody>
      </p:sp>
      <p:pic>
        <p:nvPicPr>
          <p:cNvPr id="14" name="그림 13" descr="앉아있는, 꽃, 셔츠, 테이블이(가) 표시된 사진&#10;&#10;자동 생성된 설명">
            <a:extLst>
              <a:ext uri="{FF2B5EF4-FFF2-40B4-BE49-F238E27FC236}">
                <a16:creationId xmlns:a16="http://schemas.microsoft.com/office/drawing/2014/main" id="{FB8A6574-9521-4718-8B3D-BEC5D4F5F50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96" t="22222" r="28765" b="10636"/>
          <a:stretch/>
        </p:blipFill>
        <p:spPr>
          <a:xfrm>
            <a:off x="11220671" y="115324"/>
            <a:ext cx="605523" cy="729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0403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5F715F9E-1B7D-46E5-B8BE-240FB3A78F2B}"/>
              </a:ext>
            </a:extLst>
          </p:cNvPr>
          <p:cNvSpPr/>
          <p:nvPr/>
        </p:nvSpPr>
        <p:spPr>
          <a:xfrm>
            <a:off x="253022" y="386080"/>
            <a:ext cx="11186160" cy="914399"/>
          </a:xfrm>
          <a:prstGeom prst="roundRect">
            <a:avLst>
              <a:gd name="adj" fmla="val 50000"/>
            </a:avLst>
          </a:prstGeom>
          <a:solidFill>
            <a:srgbClr val="F5AB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6D988FB-D913-4B6C-A637-009B77CDFE03}"/>
              </a:ext>
            </a:extLst>
          </p:cNvPr>
          <p:cNvSpPr/>
          <p:nvPr/>
        </p:nvSpPr>
        <p:spPr>
          <a:xfrm>
            <a:off x="1208459" y="528196"/>
            <a:ext cx="736658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휴일</a:t>
            </a: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DF8F10B1-C2F2-43A8-B594-681B9BEA216F}"/>
              </a:ext>
            </a:extLst>
          </p:cNvPr>
          <p:cNvGrpSpPr/>
          <p:nvPr/>
        </p:nvGrpSpPr>
        <p:grpSpPr>
          <a:xfrm>
            <a:off x="417567" y="397367"/>
            <a:ext cx="913377" cy="780463"/>
            <a:chOff x="5889346" y="3307906"/>
            <a:chExt cx="553844" cy="473247"/>
          </a:xfrm>
        </p:grpSpPr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804DC53B-42EC-4E70-B8BC-9A56D3B58537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BEF1A12E-761B-4AA8-82BB-2C37D8F681B5}"/>
                </a:ext>
              </a:extLst>
            </p:cNvPr>
            <p:cNvSpPr/>
            <p:nvPr/>
          </p:nvSpPr>
          <p:spPr>
            <a:xfrm>
              <a:off x="5964553" y="3307906"/>
              <a:ext cx="478637" cy="4269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3000" dirty="0">
                  <a:solidFill>
                    <a:srgbClr val="F5AB63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3000" dirty="0">
                <a:solidFill>
                  <a:srgbClr val="F5AB6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FB3C6BDF-0C5D-44F0-AC6F-3910C9786532}"/>
              </a:ext>
            </a:extLst>
          </p:cNvPr>
          <p:cNvSpPr/>
          <p:nvPr/>
        </p:nvSpPr>
        <p:spPr>
          <a:xfrm>
            <a:off x="1747520" y="2874908"/>
            <a:ext cx="8991600" cy="18582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1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주에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5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일 다 일하지 않더라도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주휴일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(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유급휴일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)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을 받을 수 있습니다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</a:t>
            </a:r>
          </a:p>
          <a:p>
            <a:pPr>
              <a:lnSpc>
                <a:spcPct val="130000"/>
              </a:lnSpc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 → 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주말아르바이트의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경우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2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일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(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토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일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)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동안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15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시간 이상 일했다면 주휴일이 주어져야 합니다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주휴일은 매주 </a:t>
            </a:r>
            <a:r>
              <a:rPr lang="ko-KR" altLang="en-US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특정요일을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미리 정해서 규칙적으로 주어야 합니다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주휴수당은 주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5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일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40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시간을 일하는 경우를 기준으로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1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일 임금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100%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를 받습니다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</a:t>
            </a:r>
          </a:p>
          <a:p>
            <a:pPr>
              <a:lnSpc>
                <a:spcPct val="130000"/>
              </a:lnSpc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 → 따라서 주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5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일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40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시간 보다 적게 일하는 경우에는 그에 비례하여 수당금액을 지급합니다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000C332D-8B2B-441D-97F7-A3DB3C375CEA}"/>
              </a:ext>
            </a:extLst>
          </p:cNvPr>
          <p:cNvSpPr/>
          <p:nvPr/>
        </p:nvSpPr>
        <p:spPr>
          <a:xfrm>
            <a:off x="1" y="1764378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주 평균 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15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시간 이상 일하고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일하기로 한 날에 모두 일했으면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</a:p>
          <a:p>
            <a:pPr algn="ctr"/>
            <a:r>
              <a:rPr lang="en-US" altLang="ko-KR" sz="28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1</a:t>
            </a:r>
            <a:r>
              <a:rPr lang="ko-KR" altLang="en-US" sz="28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주 </a:t>
            </a:r>
            <a:r>
              <a:rPr lang="en-US" altLang="ko-KR" sz="28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1</a:t>
            </a:r>
            <a:r>
              <a:rPr lang="ko-KR" altLang="en-US" sz="28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일 이상은 유급휴일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을 받아야 합니다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45AEDEE4-C0FD-464B-9A97-32277D05D50A}"/>
              </a:ext>
            </a:extLst>
          </p:cNvPr>
          <p:cNvSpPr/>
          <p:nvPr/>
        </p:nvSpPr>
        <p:spPr>
          <a:xfrm>
            <a:off x="0" y="5364798"/>
            <a:ext cx="12192000" cy="1127442"/>
          </a:xfrm>
          <a:prstGeom prst="rect">
            <a:avLst/>
          </a:prstGeom>
          <a:solidFill>
            <a:srgbClr val="F5AB6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D479096-668A-404D-864E-A9BB8B7D1EEA}"/>
              </a:ext>
            </a:extLst>
          </p:cNvPr>
          <p:cNvSpPr/>
          <p:nvPr/>
        </p:nvSpPr>
        <p:spPr>
          <a:xfrm>
            <a:off x="652813" y="5728464"/>
            <a:ext cx="810510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유급 주휴일을 주지 않은 경우 </a:t>
            </a:r>
            <a:r>
              <a: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2</a:t>
            </a:r>
            <a:r>
              <a:rPr lang="ko-KR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년 이하 징역 또는 </a:t>
            </a:r>
            <a:r>
              <a: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2</a:t>
            </a:r>
            <a:r>
              <a:rPr lang="ko-KR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천만원 이하 벌금</a:t>
            </a:r>
          </a:p>
        </p:txBody>
      </p:sp>
      <p:pic>
        <p:nvPicPr>
          <p:cNvPr id="3" name="그래픽 2">
            <a:extLst>
              <a:ext uri="{FF2B5EF4-FFF2-40B4-BE49-F238E27FC236}">
                <a16:creationId xmlns:a16="http://schemas.microsoft.com/office/drawing/2014/main" id="{37D0DA83-B74A-4273-920A-7260408228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8575040" y="4889532"/>
            <a:ext cx="2793789" cy="1968468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DFB29154-8566-4A29-9E41-51A796058F5C}"/>
              </a:ext>
            </a:extLst>
          </p:cNvPr>
          <p:cNvSpPr/>
          <p:nvPr/>
        </p:nvSpPr>
        <p:spPr>
          <a:xfrm>
            <a:off x="9686449" y="5232281"/>
            <a:ext cx="689418" cy="244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000" dirty="0">
                <a:solidFill>
                  <a:srgbClr val="DD544F"/>
                </a:solidFill>
                <a:highlight>
                  <a:srgbClr val="F5DAB9"/>
                </a:highlight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유급휴일</a:t>
            </a:r>
            <a:endParaRPr lang="en-US" altLang="ko-KR" sz="1000" dirty="0">
              <a:solidFill>
                <a:srgbClr val="DD544F"/>
              </a:solidFill>
              <a:highlight>
                <a:srgbClr val="F5DAB9"/>
              </a:highlight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pic>
        <p:nvPicPr>
          <p:cNvPr id="18" name="그림 17" descr="앉아있는, 꽃, 셔츠, 테이블이(가) 표시된 사진&#10;&#10;자동 생성된 설명">
            <a:extLst>
              <a:ext uri="{FF2B5EF4-FFF2-40B4-BE49-F238E27FC236}">
                <a16:creationId xmlns:a16="http://schemas.microsoft.com/office/drawing/2014/main" id="{6EC1E8D4-B637-4300-8C9A-848741A711E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96" t="22222" r="28765" b="10636"/>
          <a:stretch/>
        </p:blipFill>
        <p:spPr>
          <a:xfrm>
            <a:off x="10758329" y="63599"/>
            <a:ext cx="1137920" cy="137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05105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>
            <a:extLst>
              <a:ext uri="{FF2B5EF4-FFF2-40B4-BE49-F238E27FC236}">
                <a16:creationId xmlns:a16="http://schemas.microsoft.com/office/drawing/2014/main" id="{517E950D-8365-4BAA-8794-3E0B701702A2}"/>
              </a:ext>
            </a:extLst>
          </p:cNvPr>
          <p:cNvSpPr/>
          <p:nvPr/>
        </p:nvSpPr>
        <p:spPr>
          <a:xfrm>
            <a:off x="991602" y="282278"/>
            <a:ext cx="33478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Q&amp;A</a:t>
            </a: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2BDA74BA-6A56-400D-8E9B-176E8CDB84F2}"/>
              </a:ext>
            </a:extLst>
          </p:cNvPr>
          <p:cNvSpPr/>
          <p:nvPr/>
        </p:nvSpPr>
        <p:spPr>
          <a:xfrm>
            <a:off x="2245894" y="413568"/>
            <a:ext cx="9366939" cy="338553"/>
          </a:xfrm>
          <a:prstGeom prst="roundRect">
            <a:avLst>
              <a:gd name="adj" fmla="val 50000"/>
            </a:avLst>
          </a:prstGeom>
          <a:solidFill>
            <a:srgbClr val="F5AB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E11D8EF-5199-49F8-9DA1-C156FFA43A4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F5AB63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01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BD65301-BF0D-4E1C-BDF4-5D1515850366}"/>
              </a:ext>
            </a:extLst>
          </p:cNvPr>
          <p:cNvSpPr/>
          <p:nvPr/>
        </p:nvSpPr>
        <p:spPr>
          <a:xfrm>
            <a:off x="9216322" y="423270"/>
            <a:ext cx="184414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휴일</a:t>
            </a:r>
            <a:endParaRPr lang="en-US" altLang="ko-KR" sz="14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C9804F92-CC0D-459A-AC51-76BDB1BF545B}"/>
              </a:ext>
            </a:extLst>
          </p:cNvPr>
          <p:cNvSpPr/>
          <p:nvPr/>
        </p:nvSpPr>
        <p:spPr>
          <a:xfrm>
            <a:off x="1265608" y="3928068"/>
            <a:ext cx="2558758" cy="425034"/>
          </a:xfrm>
          <a:prstGeom prst="roundRect">
            <a:avLst>
              <a:gd name="adj" fmla="val 50000"/>
            </a:avLst>
          </a:prstGeom>
          <a:solidFill>
            <a:srgbClr val="F5AB6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3208E7B2-31BA-4374-BFE5-400702FE1463}"/>
              </a:ext>
            </a:extLst>
          </p:cNvPr>
          <p:cNvSpPr/>
          <p:nvPr/>
        </p:nvSpPr>
        <p:spPr>
          <a:xfrm>
            <a:off x="1265608" y="2554526"/>
            <a:ext cx="75024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유급 주휴일을 일요일로 하고 싶은데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회사에서 화요일로 </a:t>
            </a:r>
            <a:endParaRPr lang="en-US" altLang="ko-KR" sz="2400" dirty="0"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하자고 합니다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4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주휴일을 일요일로 할 수는 없나요</a:t>
            </a:r>
            <a:r>
              <a:rPr lang="en-US" altLang="ko-KR" sz="24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?</a:t>
            </a: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A50665FF-841D-45FA-8DAA-460FAF3B577C}"/>
              </a:ext>
            </a:extLst>
          </p:cNvPr>
          <p:cNvSpPr/>
          <p:nvPr/>
        </p:nvSpPr>
        <p:spPr>
          <a:xfrm>
            <a:off x="1265609" y="4504019"/>
            <a:ext cx="56127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공휴일에도 일을 해야 한다고 하는데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</a:p>
          <a:p>
            <a:r>
              <a:rPr lang="ko-KR" altLang="en-US" sz="24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공휴일은 쉬는 날 아닌가요</a:t>
            </a:r>
            <a:r>
              <a:rPr lang="en-US" altLang="ko-KR" sz="24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?</a:t>
            </a:r>
          </a:p>
        </p:txBody>
      </p:sp>
      <p:sp>
        <p:nvSpPr>
          <p:cNvPr id="28" name="사각형: 둥근 모서리 27">
            <a:extLst>
              <a:ext uri="{FF2B5EF4-FFF2-40B4-BE49-F238E27FC236}">
                <a16:creationId xmlns:a16="http://schemas.microsoft.com/office/drawing/2014/main" id="{5EEBA310-C63F-42E7-8A63-DA04F3648E63}"/>
              </a:ext>
            </a:extLst>
          </p:cNvPr>
          <p:cNvSpPr/>
          <p:nvPr/>
        </p:nvSpPr>
        <p:spPr>
          <a:xfrm>
            <a:off x="1265608" y="2017893"/>
            <a:ext cx="2558758" cy="425034"/>
          </a:xfrm>
          <a:prstGeom prst="roundRect">
            <a:avLst>
              <a:gd name="adj" fmla="val 50000"/>
            </a:avLst>
          </a:prstGeom>
          <a:solidFill>
            <a:srgbClr val="F5AB6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4CDE026B-6939-4C0A-B6EA-D2C066E69222}"/>
              </a:ext>
            </a:extLst>
          </p:cNvPr>
          <p:cNvSpPr/>
          <p:nvPr/>
        </p:nvSpPr>
        <p:spPr>
          <a:xfrm>
            <a:off x="1424068" y="2050657"/>
            <a:ext cx="2301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QUESTION 01</a:t>
            </a: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63544048-7AC8-4ACB-A12E-23ACF20BC9A4}"/>
              </a:ext>
            </a:extLst>
          </p:cNvPr>
          <p:cNvSpPr/>
          <p:nvPr/>
        </p:nvSpPr>
        <p:spPr>
          <a:xfrm>
            <a:off x="1424068" y="3965817"/>
            <a:ext cx="2301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QUESTION 02</a:t>
            </a:r>
          </a:p>
        </p:txBody>
      </p:sp>
      <p:pic>
        <p:nvPicPr>
          <p:cNvPr id="4" name="그래픽 3">
            <a:extLst>
              <a:ext uri="{FF2B5EF4-FFF2-40B4-BE49-F238E27FC236}">
                <a16:creationId xmlns:a16="http://schemas.microsoft.com/office/drawing/2014/main" id="{1E5FE171-1CAD-454E-B93C-1DAE0CC735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8135621" y="2980311"/>
            <a:ext cx="3083307" cy="3047415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E769A051-A881-4569-8A4E-F169C2A45174}"/>
              </a:ext>
            </a:extLst>
          </p:cNvPr>
          <p:cNvSpPr/>
          <p:nvPr/>
        </p:nvSpPr>
        <p:spPr>
          <a:xfrm>
            <a:off x="9345460" y="2630843"/>
            <a:ext cx="1585869" cy="273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000" dirty="0">
                <a:solidFill>
                  <a:srgbClr val="07085B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일요일인데 </a:t>
            </a:r>
            <a:r>
              <a:rPr lang="ko-KR" altLang="en-US" sz="1000" dirty="0" err="1">
                <a:solidFill>
                  <a:srgbClr val="07085B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쉬고싶다</a:t>
            </a:r>
            <a:r>
              <a:rPr lang="en-US" altLang="ko-KR" sz="1000" dirty="0">
                <a:solidFill>
                  <a:srgbClr val="07085B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…</a:t>
            </a:r>
          </a:p>
        </p:txBody>
      </p:sp>
      <p:pic>
        <p:nvPicPr>
          <p:cNvPr id="14" name="그림 13" descr="앉아있는, 꽃, 셔츠, 테이블이(가) 표시된 사진&#10;&#10;자동 생성된 설명">
            <a:extLst>
              <a:ext uri="{FF2B5EF4-FFF2-40B4-BE49-F238E27FC236}">
                <a16:creationId xmlns:a16="http://schemas.microsoft.com/office/drawing/2014/main" id="{B78817B0-EFDE-41A4-8232-1EEA000B96E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96" t="22222" r="28765" b="10636"/>
          <a:stretch/>
        </p:blipFill>
        <p:spPr>
          <a:xfrm>
            <a:off x="11220671" y="115324"/>
            <a:ext cx="605523" cy="729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0109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5F715F9E-1B7D-46E5-B8BE-240FB3A78F2B}"/>
              </a:ext>
            </a:extLst>
          </p:cNvPr>
          <p:cNvSpPr/>
          <p:nvPr/>
        </p:nvSpPr>
        <p:spPr>
          <a:xfrm>
            <a:off x="253022" y="386080"/>
            <a:ext cx="11186160" cy="914399"/>
          </a:xfrm>
          <a:prstGeom prst="roundRect">
            <a:avLst>
              <a:gd name="adj" fmla="val 50000"/>
            </a:avLst>
          </a:prstGeom>
          <a:solidFill>
            <a:srgbClr val="F5AB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6D988FB-D913-4B6C-A637-009B77CDFE03}"/>
              </a:ext>
            </a:extLst>
          </p:cNvPr>
          <p:cNvSpPr/>
          <p:nvPr/>
        </p:nvSpPr>
        <p:spPr>
          <a:xfrm>
            <a:off x="1208459" y="528196"/>
            <a:ext cx="736658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연차 유급휴가</a:t>
            </a: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DF8F10B1-C2F2-43A8-B594-681B9BEA216F}"/>
              </a:ext>
            </a:extLst>
          </p:cNvPr>
          <p:cNvGrpSpPr/>
          <p:nvPr/>
        </p:nvGrpSpPr>
        <p:grpSpPr>
          <a:xfrm>
            <a:off x="417567" y="397367"/>
            <a:ext cx="913377" cy="780463"/>
            <a:chOff x="5889346" y="3307906"/>
            <a:chExt cx="553844" cy="473247"/>
          </a:xfrm>
        </p:grpSpPr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804DC53B-42EC-4E70-B8BC-9A56D3B58537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BEF1A12E-761B-4AA8-82BB-2C37D8F681B5}"/>
                </a:ext>
              </a:extLst>
            </p:cNvPr>
            <p:cNvSpPr/>
            <p:nvPr/>
          </p:nvSpPr>
          <p:spPr>
            <a:xfrm>
              <a:off x="5964553" y="3307906"/>
              <a:ext cx="478637" cy="4269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3000" dirty="0">
                  <a:solidFill>
                    <a:srgbClr val="F5AB63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3000" dirty="0">
                <a:solidFill>
                  <a:srgbClr val="F5AB6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FB3C6BDF-0C5D-44F0-AC6F-3910C9786532}"/>
              </a:ext>
            </a:extLst>
          </p:cNvPr>
          <p:cNvSpPr/>
          <p:nvPr/>
        </p:nvSpPr>
        <p:spPr>
          <a:xfrm>
            <a:off x="1263571" y="2609687"/>
            <a:ext cx="9901732" cy="2578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1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년 미만을 일한 경우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1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주일에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15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시간 이상 일하고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1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달 일하기로 한 날에 모두 일했다면 다음달 중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1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일을 유급으로 쉴 수 있습니다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1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년 이상을 일하고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1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년 동안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80%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이상을 출근한 경우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다음해에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15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일의 연차유급휴가를 받을 수 있습니다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연차유급휴가는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1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년 내에 사용해야 하며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사용하지 못했을 경우 연차휴가 미사용수당을 받을 수 있습니다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 → 별도의 규정이 없으면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쓰지못한 연차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1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일당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1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일의 임금을 수당으로 지급</a:t>
            </a:r>
          </a:p>
          <a:p>
            <a:pPr>
              <a:lnSpc>
                <a:spcPct val="130000"/>
              </a:lnSpc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 → 사용자가 법에 따라 연차휴가 사용을 권고했음에도 사용하지 않은 경우에는 수당을 받을 수 없음</a:t>
            </a:r>
            <a:endParaRPr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>
              <a:lnSpc>
                <a:spcPct val="130000"/>
              </a:lnSpc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 → 연차수당을 못 받은 경우에는 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3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년 이내에 청구할 수 있음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000C332D-8B2B-441D-97F7-A3DB3C375CEA}"/>
              </a:ext>
            </a:extLst>
          </p:cNvPr>
          <p:cNvSpPr/>
          <p:nvPr/>
        </p:nvSpPr>
        <p:spPr>
          <a:xfrm>
            <a:off x="1" y="1764378"/>
            <a:ext cx="12192000" cy="7540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년 미만을 일한 경우에도 </a:t>
            </a:r>
            <a:r>
              <a:rPr lang="ko-KR" altLang="en-US" sz="28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연차유급휴가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를 쓸 수 있습니다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</a:p>
          <a:p>
            <a:pPr algn="ctr"/>
            <a:r>
              <a:rPr lang="en-US" altLang="ko-KR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(5</a:t>
            </a:r>
            <a:r>
              <a:rPr lang="ko-KR" altLang="en-US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인 이상 근무하는 사업장에만 해당됨</a:t>
            </a:r>
            <a:r>
              <a:rPr lang="en-US" altLang="ko-KR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45AEDEE4-C0FD-464B-9A97-32277D05D50A}"/>
              </a:ext>
            </a:extLst>
          </p:cNvPr>
          <p:cNvSpPr/>
          <p:nvPr/>
        </p:nvSpPr>
        <p:spPr>
          <a:xfrm>
            <a:off x="0" y="5364798"/>
            <a:ext cx="12192000" cy="1127442"/>
          </a:xfrm>
          <a:prstGeom prst="rect">
            <a:avLst/>
          </a:prstGeom>
          <a:solidFill>
            <a:srgbClr val="F5AB6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D479096-668A-404D-864E-A9BB8B7D1EEA}"/>
              </a:ext>
            </a:extLst>
          </p:cNvPr>
          <p:cNvSpPr/>
          <p:nvPr/>
        </p:nvSpPr>
        <p:spPr>
          <a:xfrm>
            <a:off x="764573" y="5728464"/>
            <a:ext cx="810510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연차유급휴가 미지급 시 </a:t>
            </a:r>
            <a:r>
              <a: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2</a:t>
            </a:r>
            <a:r>
              <a:rPr lang="ko-KR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년 이하 징역 또는 </a:t>
            </a:r>
            <a:r>
              <a: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2</a:t>
            </a:r>
            <a:r>
              <a:rPr lang="ko-KR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천만원 이하 벌금</a:t>
            </a:r>
          </a:p>
        </p:txBody>
      </p:sp>
      <p:pic>
        <p:nvPicPr>
          <p:cNvPr id="2" name="그래픽 1">
            <a:extLst>
              <a:ext uri="{FF2B5EF4-FFF2-40B4-BE49-F238E27FC236}">
                <a16:creationId xmlns:a16="http://schemas.microsoft.com/office/drawing/2014/main" id="{8E042BDB-F6B0-4FE1-A499-D9164A09EE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8961888" y="5168990"/>
            <a:ext cx="1479601" cy="1519057"/>
          </a:xfrm>
          <a:prstGeom prst="rect">
            <a:avLst/>
          </a:prstGeom>
        </p:spPr>
      </p:pic>
      <p:pic>
        <p:nvPicPr>
          <p:cNvPr id="13" name="그림 12" descr="앉아있는, 꽃, 셔츠, 테이블이(가) 표시된 사진&#10;&#10;자동 생성된 설명">
            <a:extLst>
              <a:ext uri="{FF2B5EF4-FFF2-40B4-BE49-F238E27FC236}">
                <a16:creationId xmlns:a16="http://schemas.microsoft.com/office/drawing/2014/main" id="{2B0E86B7-80A8-4C32-AAC5-4B40C5C9903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96" t="22222" r="28765" b="10636"/>
          <a:stretch/>
        </p:blipFill>
        <p:spPr>
          <a:xfrm>
            <a:off x="10758329" y="63599"/>
            <a:ext cx="1137920" cy="137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43316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>
            <a:extLst>
              <a:ext uri="{FF2B5EF4-FFF2-40B4-BE49-F238E27FC236}">
                <a16:creationId xmlns:a16="http://schemas.microsoft.com/office/drawing/2014/main" id="{517E950D-8365-4BAA-8794-3E0B701702A2}"/>
              </a:ext>
            </a:extLst>
          </p:cNvPr>
          <p:cNvSpPr/>
          <p:nvPr/>
        </p:nvSpPr>
        <p:spPr>
          <a:xfrm>
            <a:off x="991602" y="282278"/>
            <a:ext cx="33478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Q&amp;A</a:t>
            </a: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2BDA74BA-6A56-400D-8E9B-176E8CDB84F2}"/>
              </a:ext>
            </a:extLst>
          </p:cNvPr>
          <p:cNvSpPr/>
          <p:nvPr/>
        </p:nvSpPr>
        <p:spPr>
          <a:xfrm>
            <a:off x="2245894" y="413568"/>
            <a:ext cx="9366939" cy="338553"/>
          </a:xfrm>
          <a:prstGeom prst="roundRect">
            <a:avLst>
              <a:gd name="adj" fmla="val 50000"/>
            </a:avLst>
          </a:prstGeom>
          <a:solidFill>
            <a:srgbClr val="F5AB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E11D8EF-5199-49F8-9DA1-C156FFA43A4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F5AB63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01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BD65301-BF0D-4E1C-BDF4-5D1515850366}"/>
              </a:ext>
            </a:extLst>
          </p:cNvPr>
          <p:cNvSpPr/>
          <p:nvPr/>
        </p:nvSpPr>
        <p:spPr>
          <a:xfrm>
            <a:off x="9216322" y="423270"/>
            <a:ext cx="184414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연차 유급휴가</a:t>
            </a:r>
            <a:endParaRPr lang="en-US" altLang="ko-KR" sz="14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19" name="사각형: 둥근 모서리 18">
            <a:extLst>
              <a:ext uri="{FF2B5EF4-FFF2-40B4-BE49-F238E27FC236}">
                <a16:creationId xmlns:a16="http://schemas.microsoft.com/office/drawing/2014/main" id="{C9804F92-CC0D-459A-AC51-76BDB1BF545B}"/>
              </a:ext>
            </a:extLst>
          </p:cNvPr>
          <p:cNvSpPr/>
          <p:nvPr/>
        </p:nvSpPr>
        <p:spPr>
          <a:xfrm>
            <a:off x="1265608" y="4048383"/>
            <a:ext cx="2558758" cy="425034"/>
          </a:xfrm>
          <a:prstGeom prst="roundRect">
            <a:avLst>
              <a:gd name="adj" fmla="val 50000"/>
            </a:avLst>
          </a:prstGeom>
          <a:solidFill>
            <a:srgbClr val="F5AB6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3208E7B2-31BA-4374-BFE5-400702FE1463}"/>
              </a:ext>
            </a:extLst>
          </p:cNvPr>
          <p:cNvSpPr/>
          <p:nvPr/>
        </p:nvSpPr>
        <p:spPr>
          <a:xfrm>
            <a:off x="1265608" y="2554526"/>
            <a:ext cx="74110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다음달이 휴가철이라 손님이 별로 없다고 </a:t>
            </a:r>
            <a:endParaRPr lang="en-US" altLang="ko-KR" sz="2400" dirty="0"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전 직원의  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½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씩 돌아가며 </a:t>
            </a:r>
            <a:r>
              <a:rPr lang="ko-KR" altLang="en-US" sz="24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연차유급휴가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를 사용하라고 합니다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</a:p>
          <a:p>
            <a:r>
              <a:rPr lang="ko-KR" altLang="en-US" sz="24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회사에서 이렇게 마음대로 정할 수 있는 건가요</a:t>
            </a:r>
            <a:r>
              <a:rPr lang="en-US" altLang="ko-KR" sz="24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?</a:t>
            </a: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A50665FF-841D-45FA-8DAA-460FAF3B577C}"/>
              </a:ext>
            </a:extLst>
          </p:cNvPr>
          <p:cNvSpPr/>
          <p:nvPr/>
        </p:nvSpPr>
        <p:spPr>
          <a:xfrm>
            <a:off x="1265608" y="4624334"/>
            <a:ext cx="83551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년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(2019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년 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월 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 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~ 2019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년 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12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월 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31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계약직으로 근무했습니다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근무기간 동안 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4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일의 연차휴가를 사용했는데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</a:p>
          <a:p>
            <a:r>
              <a:rPr lang="ko-KR" altLang="en-US" sz="24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연차휴가 미사용수당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을 받을 수 있나요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?</a:t>
            </a:r>
          </a:p>
        </p:txBody>
      </p:sp>
      <p:sp>
        <p:nvSpPr>
          <p:cNvPr id="28" name="사각형: 둥근 모서리 27">
            <a:extLst>
              <a:ext uri="{FF2B5EF4-FFF2-40B4-BE49-F238E27FC236}">
                <a16:creationId xmlns:a16="http://schemas.microsoft.com/office/drawing/2014/main" id="{5EEBA310-C63F-42E7-8A63-DA04F3648E63}"/>
              </a:ext>
            </a:extLst>
          </p:cNvPr>
          <p:cNvSpPr/>
          <p:nvPr/>
        </p:nvSpPr>
        <p:spPr>
          <a:xfrm>
            <a:off x="1265608" y="2017893"/>
            <a:ext cx="2558758" cy="425034"/>
          </a:xfrm>
          <a:prstGeom prst="roundRect">
            <a:avLst>
              <a:gd name="adj" fmla="val 50000"/>
            </a:avLst>
          </a:prstGeom>
          <a:solidFill>
            <a:srgbClr val="F5AB6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4CDE026B-6939-4C0A-B6EA-D2C066E69222}"/>
              </a:ext>
            </a:extLst>
          </p:cNvPr>
          <p:cNvSpPr/>
          <p:nvPr/>
        </p:nvSpPr>
        <p:spPr>
          <a:xfrm>
            <a:off x="1424068" y="2050657"/>
            <a:ext cx="2301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QUESTION 01</a:t>
            </a: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63544048-7AC8-4ACB-A12E-23ACF20BC9A4}"/>
              </a:ext>
            </a:extLst>
          </p:cNvPr>
          <p:cNvSpPr/>
          <p:nvPr/>
        </p:nvSpPr>
        <p:spPr>
          <a:xfrm>
            <a:off x="1424068" y="4086132"/>
            <a:ext cx="2301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QUESTION 02</a:t>
            </a:r>
          </a:p>
        </p:txBody>
      </p:sp>
      <p:pic>
        <p:nvPicPr>
          <p:cNvPr id="14" name="그래픽 13">
            <a:extLst>
              <a:ext uri="{FF2B5EF4-FFF2-40B4-BE49-F238E27FC236}">
                <a16:creationId xmlns:a16="http://schemas.microsoft.com/office/drawing/2014/main" id="{A11C98B2-E2F1-4A37-BDD2-189326BCF6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8994453" y="2055046"/>
            <a:ext cx="2293813" cy="2031086"/>
          </a:xfrm>
          <a:prstGeom prst="rect">
            <a:avLst/>
          </a:prstGeom>
        </p:spPr>
      </p:pic>
      <p:pic>
        <p:nvPicPr>
          <p:cNvPr id="15" name="그림 14" descr="앉아있는, 꽃, 셔츠, 테이블이(가) 표시된 사진&#10;&#10;자동 생성된 설명">
            <a:extLst>
              <a:ext uri="{FF2B5EF4-FFF2-40B4-BE49-F238E27FC236}">
                <a16:creationId xmlns:a16="http://schemas.microsoft.com/office/drawing/2014/main" id="{EA588A54-2874-461B-89E8-FE4FC51854B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96" t="22222" r="28765" b="10636"/>
          <a:stretch/>
        </p:blipFill>
        <p:spPr>
          <a:xfrm>
            <a:off x="11220671" y="115324"/>
            <a:ext cx="605523" cy="729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358318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5F715F9E-1B7D-46E5-B8BE-240FB3A78F2B}"/>
              </a:ext>
            </a:extLst>
          </p:cNvPr>
          <p:cNvSpPr/>
          <p:nvPr/>
        </p:nvSpPr>
        <p:spPr>
          <a:xfrm>
            <a:off x="253022" y="386080"/>
            <a:ext cx="11186160" cy="914399"/>
          </a:xfrm>
          <a:prstGeom prst="roundRect">
            <a:avLst>
              <a:gd name="adj" fmla="val 50000"/>
            </a:avLst>
          </a:prstGeom>
          <a:solidFill>
            <a:srgbClr val="F5AB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6D988FB-D913-4B6C-A637-009B77CDFE03}"/>
              </a:ext>
            </a:extLst>
          </p:cNvPr>
          <p:cNvSpPr/>
          <p:nvPr/>
        </p:nvSpPr>
        <p:spPr>
          <a:xfrm>
            <a:off x="1208459" y="528196"/>
            <a:ext cx="736658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생리휴가</a:t>
            </a: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DF8F10B1-C2F2-43A8-B594-681B9BEA216F}"/>
              </a:ext>
            </a:extLst>
          </p:cNvPr>
          <p:cNvGrpSpPr/>
          <p:nvPr/>
        </p:nvGrpSpPr>
        <p:grpSpPr>
          <a:xfrm>
            <a:off x="417567" y="397367"/>
            <a:ext cx="913377" cy="780463"/>
            <a:chOff x="5889346" y="3307906"/>
            <a:chExt cx="553844" cy="473247"/>
          </a:xfrm>
        </p:grpSpPr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804DC53B-42EC-4E70-B8BC-9A56D3B58537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BEF1A12E-761B-4AA8-82BB-2C37D8F681B5}"/>
                </a:ext>
              </a:extLst>
            </p:cNvPr>
            <p:cNvSpPr/>
            <p:nvPr/>
          </p:nvSpPr>
          <p:spPr>
            <a:xfrm>
              <a:off x="5964553" y="3307906"/>
              <a:ext cx="478637" cy="4269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3000" dirty="0">
                  <a:solidFill>
                    <a:srgbClr val="F5AB63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3000" dirty="0">
                <a:solidFill>
                  <a:srgbClr val="F5AB6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FB3C6BDF-0C5D-44F0-AC6F-3910C9786532}"/>
              </a:ext>
            </a:extLst>
          </p:cNvPr>
          <p:cNvSpPr/>
          <p:nvPr/>
        </p:nvSpPr>
        <p:spPr>
          <a:xfrm>
            <a:off x="1311697" y="2738023"/>
            <a:ext cx="9901732" cy="2218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생리휴가는 여성의 생리현상을 근거로 지급하는 휴가입니다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</a:t>
            </a:r>
          </a:p>
          <a:p>
            <a:pPr>
              <a:lnSpc>
                <a:spcPct val="130000"/>
              </a:lnSpc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 → 임신 중인 여성 등 생리현상이 없는 자에게는 휴가를 주지 않을 수 있음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 → 다만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생리현상이 없다는 입증책임은 사용자에게 있음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생리휴가는 원칙적으로 무급입니다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다만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노사 당사자가 합의 등에 의해 유급으로 할 수도 있습니다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</a:t>
            </a:r>
          </a:p>
          <a:p>
            <a:pPr>
              <a:lnSpc>
                <a:spcPct val="130000"/>
              </a:lnSpc>
            </a:pP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 → 근로기준법은 최저기준을 정한 법이므로 단체협약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취업규칙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근로계약 등에 의해 </a:t>
            </a:r>
            <a:endParaRPr lang="en-US" altLang="ko-KR" dirty="0"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>
              <a:lnSpc>
                <a:spcPct val="130000"/>
              </a:lnSpc>
            </a:pP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    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유급으로 정할 수 있습니다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</a:t>
            </a: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000C332D-8B2B-441D-97F7-A3DB3C375CEA}"/>
              </a:ext>
            </a:extLst>
          </p:cNvPr>
          <p:cNvSpPr/>
          <p:nvPr/>
        </p:nvSpPr>
        <p:spPr>
          <a:xfrm>
            <a:off x="1" y="1764378"/>
            <a:ext cx="12192000" cy="7540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사용자는 연성근로자가 청구하면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8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월</a:t>
            </a:r>
            <a:r>
              <a:rPr lang="en-US" altLang="ko-KR" sz="28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1</a:t>
            </a:r>
            <a:r>
              <a:rPr lang="ko-KR" altLang="en-US" sz="28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일의 생리휴가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를 주어야 합니다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algn="ctr"/>
            <a:r>
              <a:rPr lang="en-US" altLang="ko-KR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</a:t>
            </a:r>
            <a:r>
              <a:rPr lang="ko-KR" altLang="en-US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단</a:t>
            </a:r>
            <a:r>
              <a:rPr lang="en-US" altLang="ko-KR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5</a:t>
            </a:r>
            <a:r>
              <a:rPr lang="ko-KR" altLang="en-US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인 이상 근무하는 사업장에만 해당됨</a:t>
            </a:r>
            <a:r>
              <a:rPr lang="en-US" altLang="ko-KR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45AEDEE4-C0FD-464B-9A97-32277D05D50A}"/>
              </a:ext>
            </a:extLst>
          </p:cNvPr>
          <p:cNvSpPr/>
          <p:nvPr/>
        </p:nvSpPr>
        <p:spPr>
          <a:xfrm>
            <a:off x="0" y="5364798"/>
            <a:ext cx="12192000" cy="1127442"/>
          </a:xfrm>
          <a:prstGeom prst="rect">
            <a:avLst/>
          </a:prstGeom>
          <a:solidFill>
            <a:srgbClr val="F5AB6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8D479096-668A-404D-864E-A9BB8B7D1EEA}"/>
              </a:ext>
            </a:extLst>
          </p:cNvPr>
          <p:cNvSpPr/>
          <p:nvPr/>
        </p:nvSpPr>
        <p:spPr>
          <a:xfrm>
            <a:off x="2651760" y="5728464"/>
            <a:ext cx="61061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생리휴가 미지급 시 </a:t>
            </a:r>
            <a:r>
              <a: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5</a:t>
            </a:r>
            <a:r>
              <a:rPr lang="ko-KR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백만원 이하 벌금</a:t>
            </a:r>
          </a:p>
        </p:txBody>
      </p:sp>
      <p:pic>
        <p:nvPicPr>
          <p:cNvPr id="2" name="그래픽 1">
            <a:extLst>
              <a:ext uri="{FF2B5EF4-FFF2-40B4-BE49-F238E27FC236}">
                <a16:creationId xmlns:a16="http://schemas.microsoft.com/office/drawing/2014/main" id="{31C0E9B9-321A-4113-8171-72C3D2D8F8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701689" y="4465023"/>
            <a:ext cx="1271111" cy="1799550"/>
          </a:xfrm>
          <a:prstGeom prst="rect">
            <a:avLst/>
          </a:prstGeom>
        </p:spPr>
      </p:pic>
      <p:pic>
        <p:nvPicPr>
          <p:cNvPr id="14" name="그림 13" descr="앉아있는, 꽃, 셔츠, 테이블이(가) 표시된 사진&#10;&#10;자동 생성된 설명">
            <a:extLst>
              <a:ext uri="{FF2B5EF4-FFF2-40B4-BE49-F238E27FC236}">
                <a16:creationId xmlns:a16="http://schemas.microsoft.com/office/drawing/2014/main" id="{6EA49575-29E0-4348-993D-EBB3171EB60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96" t="22222" r="28765" b="10636"/>
          <a:stretch/>
        </p:blipFill>
        <p:spPr>
          <a:xfrm>
            <a:off x="10758329" y="63599"/>
            <a:ext cx="1137920" cy="137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86937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>
            <a:extLst>
              <a:ext uri="{FF2B5EF4-FFF2-40B4-BE49-F238E27FC236}">
                <a16:creationId xmlns:a16="http://schemas.microsoft.com/office/drawing/2014/main" id="{517E950D-8365-4BAA-8794-3E0B701702A2}"/>
              </a:ext>
            </a:extLst>
          </p:cNvPr>
          <p:cNvSpPr/>
          <p:nvPr/>
        </p:nvSpPr>
        <p:spPr>
          <a:xfrm>
            <a:off x="991602" y="282278"/>
            <a:ext cx="33478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Q&amp;A</a:t>
            </a: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2BDA74BA-6A56-400D-8E9B-176E8CDB84F2}"/>
              </a:ext>
            </a:extLst>
          </p:cNvPr>
          <p:cNvSpPr/>
          <p:nvPr/>
        </p:nvSpPr>
        <p:spPr>
          <a:xfrm>
            <a:off x="2245894" y="413568"/>
            <a:ext cx="9366939" cy="338553"/>
          </a:xfrm>
          <a:prstGeom prst="roundRect">
            <a:avLst>
              <a:gd name="adj" fmla="val 50000"/>
            </a:avLst>
          </a:prstGeom>
          <a:solidFill>
            <a:srgbClr val="F5AB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E11D8EF-5199-49F8-9DA1-C156FFA43A4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F5AB63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01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BD65301-BF0D-4E1C-BDF4-5D1515850366}"/>
              </a:ext>
            </a:extLst>
          </p:cNvPr>
          <p:cNvSpPr/>
          <p:nvPr/>
        </p:nvSpPr>
        <p:spPr>
          <a:xfrm>
            <a:off x="9216322" y="423270"/>
            <a:ext cx="184414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연차 유급휴가</a:t>
            </a:r>
            <a:endParaRPr lang="en-US" altLang="ko-KR" sz="14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3208E7B2-31BA-4374-BFE5-400702FE1463}"/>
              </a:ext>
            </a:extLst>
          </p:cNvPr>
          <p:cNvSpPr/>
          <p:nvPr/>
        </p:nvSpPr>
        <p:spPr>
          <a:xfrm>
            <a:off x="1712647" y="2554526"/>
            <a:ext cx="633407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대형마트에서 시간제 아르바이트를 하고 있습니다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</a:p>
          <a:p>
            <a:r>
              <a:rPr lang="ko-KR" altLang="en-US" sz="2400" dirty="0">
                <a:solidFill>
                  <a:srgbClr val="E69F4D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시간제 근무자도 생리휴가를 사용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할 수 있나요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?</a:t>
            </a:r>
          </a:p>
        </p:txBody>
      </p:sp>
      <p:sp>
        <p:nvSpPr>
          <p:cNvPr id="28" name="사각형: 둥근 모서리 27">
            <a:extLst>
              <a:ext uri="{FF2B5EF4-FFF2-40B4-BE49-F238E27FC236}">
                <a16:creationId xmlns:a16="http://schemas.microsoft.com/office/drawing/2014/main" id="{5EEBA310-C63F-42E7-8A63-DA04F3648E63}"/>
              </a:ext>
            </a:extLst>
          </p:cNvPr>
          <p:cNvSpPr/>
          <p:nvPr/>
        </p:nvSpPr>
        <p:spPr>
          <a:xfrm>
            <a:off x="1722808" y="2017893"/>
            <a:ext cx="2558758" cy="425034"/>
          </a:xfrm>
          <a:prstGeom prst="roundRect">
            <a:avLst>
              <a:gd name="adj" fmla="val 50000"/>
            </a:avLst>
          </a:prstGeom>
          <a:solidFill>
            <a:srgbClr val="F5AB6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4CDE026B-6939-4C0A-B6EA-D2C066E69222}"/>
              </a:ext>
            </a:extLst>
          </p:cNvPr>
          <p:cNvSpPr/>
          <p:nvPr/>
        </p:nvSpPr>
        <p:spPr>
          <a:xfrm>
            <a:off x="1881268" y="2050657"/>
            <a:ext cx="2301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QUESTION 01</a:t>
            </a:r>
          </a:p>
        </p:txBody>
      </p:sp>
      <p:pic>
        <p:nvPicPr>
          <p:cNvPr id="2" name="그래픽 1">
            <a:extLst>
              <a:ext uri="{FF2B5EF4-FFF2-40B4-BE49-F238E27FC236}">
                <a16:creationId xmlns:a16="http://schemas.microsoft.com/office/drawing/2014/main" id="{EDC15B67-62FB-4C12-9A58-776F6658DE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8483600" y="2452044"/>
            <a:ext cx="1910080" cy="3509579"/>
          </a:xfrm>
          <a:prstGeom prst="rect">
            <a:avLst/>
          </a:prstGeom>
        </p:spPr>
      </p:pic>
      <p:sp>
        <p:nvSpPr>
          <p:cNvPr id="14" name="직사각형 13">
            <a:extLst>
              <a:ext uri="{FF2B5EF4-FFF2-40B4-BE49-F238E27FC236}">
                <a16:creationId xmlns:a16="http://schemas.microsoft.com/office/drawing/2014/main" id="{FF5A735E-9099-4AE0-9D0D-1761D11BEF57}"/>
              </a:ext>
            </a:extLst>
          </p:cNvPr>
          <p:cNvSpPr/>
          <p:nvPr/>
        </p:nvSpPr>
        <p:spPr>
          <a:xfrm>
            <a:off x="8298526" y="2017893"/>
            <a:ext cx="1585869" cy="273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000" dirty="0">
                <a:solidFill>
                  <a:srgbClr val="5F3E3B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오늘 너무 힘들다</a:t>
            </a:r>
            <a:r>
              <a:rPr lang="en-US" altLang="ko-KR" sz="1000" dirty="0">
                <a:solidFill>
                  <a:srgbClr val="5F3E3B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</a:t>
            </a:r>
            <a:r>
              <a:rPr lang="ko-KR" altLang="en-US" sz="1000" dirty="0">
                <a:solidFill>
                  <a:srgbClr val="5F3E3B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쉬고 싶어</a:t>
            </a:r>
            <a:r>
              <a:rPr lang="en-US" altLang="ko-KR" sz="1000" dirty="0">
                <a:solidFill>
                  <a:srgbClr val="5F3E3B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</p:txBody>
      </p:sp>
      <p:pic>
        <p:nvPicPr>
          <p:cNvPr id="11" name="그림 10" descr="앉아있는, 꽃, 셔츠, 테이블이(가) 표시된 사진&#10;&#10;자동 생성된 설명">
            <a:extLst>
              <a:ext uri="{FF2B5EF4-FFF2-40B4-BE49-F238E27FC236}">
                <a16:creationId xmlns:a16="http://schemas.microsoft.com/office/drawing/2014/main" id="{542C2274-5D17-4527-9655-A4E61D78B82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96" t="22222" r="28765" b="10636"/>
          <a:stretch/>
        </p:blipFill>
        <p:spPr>
          <a:xfrm>
            <a:off x="11220671" y="115324"/>
            <a:ext cx="605523" cy="729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605667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4BEB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C42A6F8F-D7AA-44F6-BCEB-FCEC04D93C93}"/>
              </a:ext>
            </a:extLst>
          </p:cNvPr>
          <p:cNvCxnSpPr>
            <a:cxnSpLocks/>
          </p:cNvCxnSpPr>
          <p:nvPr/>
        </p:nvCxnSpPr>
        <p:spPr>
          <a:xfrm flipV="1">
            <a:off x="6513720" y="1"/>
            <a:ext cx="0" cy="6857999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>
            <a:extLst>
              <a:ext uri="{FF2B5EF4-FFF2-40B4-BE49-F238E27FC236}">
                <a16:creationId xmlns:a16="http://schemas.microsoft.com/office/drawing/2014/main" id="{66087AD2-A570-473D-93B1-3A1B8AEB3D4F}"/>
              </a:ext>
            </a:extLst>
          </p:cNvPr>
          <p:cNvSpPr/>
          <p:nvPr/>
        </p:nvSpPr>
        <p:spPr>
          <a:xfrm>
            <a:off x="6912167" y="862144"/>
            <a:ext cx="5230337" cy="5133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28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임금지급 원칙</a:t>
            </a:r>
            <a:endParaRPr lang="en-US" altLang="ko-KR" sz="28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8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최저임금</a:t>
            </a:r>
            <a:endParaRPr lang="en-US" altLang="ko-KR" sz="28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8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연장근로수당 및 야간</a:t>
            </a:r>
            <a:r>
              <a:rPr lang="en-US" altLang="ko-KR" sz="28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·</a:t>
            </a:r>
            <a:r>
              <a:rPr lang="ko-KR" altLang="en-US" sz="28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휴일근로수당</a:t>
            </a:r>
            <a:endParaRPr lang="en-US" altLang="ko-KR" sz="28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8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휴업수당</a:t>
            </a:r>
            <a:endParaRPr lang="en-US" altLang="ko-KR" sz="28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8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퇴직금</a:t>
            </a:r>
            <a:endParaRPr lang="en-US" altLang="ko-KR" sz="28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8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임금체불 해결방안</a:t>
            </a:r>
            <a:endParaRPr lang="en-US" altLang="ko-KR" sz="28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915A8B2E-FDB1-43D4-B9C4-73EA63FF1FD2}"/>
              </a:ext>
            </a:extLst>
          </p:cNvPr>
          <p:cNvGrpSpPr/>
          <p:nvPr/>
        </p:nvGrpSpPr>
        <p:grpSpPr>
          <a:xfrm>
            <a:off x="6301965" y="1085607"/>
            <a:ext cx="486076" cy="581698"/>
            <a:chOff x="6301965" y="1780932"/>
            <a:chExt cx="486076" cy="581698"/>
          </a:xfrm>
        </p:grpSpPr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0352DB48-58F6-406A-9ACA-DCA6F5CC626D}"/>
                </a:ext>
              </a:extLst>
            </p:cNvPr>
            <p:cNvSpPr/>
            <p:nvPr/>
          </p:nvSpPr>
          <p:spPr>
            <a:xfrm>
              <a:off x="6301965" y="1933281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3AF546F2-704B-4D32-9316-0135FB0702DD}"/>
                </a:ext>
              </a:extLst>
            </p:cNvPr>
            <p:cNvSpPr/>
            <p:nvPr/>
          </p:nvSpPr>
          <p:spPr>
            <a:xfrm>
              <a:off x="6309404" y="1780932"/>
              <a:ext cx="478637" cy="5816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2400" dirty="0">
                  <a:solidFill>
                    <a:srgbClr val="54BEBA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2400" dirty="0">
                <a:solidFill>
                  <a:srgbClr val="54BEBA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8D9ACE1A-8E43-4AF1-B506-A6E9913F28AF}"/>
              </a:ext>
            </a:extLst>
          </p:cNvPr>
          <p:cNvGrpSpPr/>
          <p:nvPr/>
        </p:nvGrpSpPr>
        <p:grpSpPr>
          <a:xfrm>
            <a:off x="6301965" y="3638454"/>
            <a:ext cx="486076" cy="581698"/>
            <a:chOff x="6301965" y="3477782"/>
            <a:chExt cx="486076" cy="581698"/>
          </a:xfrm>
        </p:grpSpPr>
        <p:sp>
          <p:nvSpPr>
            <p:cNvPr id="13" name="타원 12">
              <a:extLst>
                <a:ext uri="{FF2B5EF4-FFF2-40B4-BE49-F238E27FC236}">
                  <a16:creationId xmlns:a16="http://schemas.microsoft.com/office/drawing/2014/main" id="{EBFEE373-8209-47CF-9C35-8D51B895EAD2}"/>
                </a:ext>
              </a:extLst>
            </p:cNvPr>
            <p:cNvSpPr/>
            <p:nvPr/>
          </p:nvSpPr>
          <p:spPr>
            <a:xfrm>
              <a:off x="6301965" y="3630131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7BD34705-49DB-4639-9854-68B69BD9A47B}"/>
                </a:ext>
              </a:extLst>
            </p:cNvPr>
            <p:cNvSpPr/>
            <p:nvPr/>
          </p:nvSpPr>
          <p:spPr>
            <a:xfrm>
              <a:off x="6309404" y="3477782"/>
              <a:ext cx="478637" cy="5816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2400" dirty="0">
                  <a:solidFill>
                    <a:srgbClr val="54BEBA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2400" dirty="0">
                <a:solidFill>
                  <a:srgbClr val="54BEBA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66D2409D-7AB6-43CA-9E89-4A5BC11DA34D}"/>
              </a:ext>
            </a:extLst>
          </p:cNvPr>
          <p:cNvGrpSpPr/>
          <p:nvPr/>
        </p:nvGrpSpPr>
        <p:grpSpPr>
          <a:xfrm>
            <a:off x="6301965" y="1936556"/>
            <a:ext cx="486076" cy="581698"/>
            <a:chOff x="6301965" y="2629357"/>
            <a:chExt cx="486076" cy="581698"/>
          </a:xfrm>
        </p:grpSpPr>
        <p:sp>
          <p:nvSpPr>
            <p:cNvPr id="16" name="타원 15">
              <a:extLst>
                <a:ext uri="{FF2B5EF4-FFF2-40B4-BE49-F238E27FC236}">
                  <a16:creationId xmlns:a16="http://schemas.microsoft.com/office/drawing/2014/main" id="{6E55899E-550B-49A0-A851-1404EAB0DC00}"/>
                </a:ext>
              </a:extLst>
            </p:cNvPr>
            <p:cNvSpPr/>
            <p:nvPr/>
          </p:nvSpPr>
          <p:spPr>
            <a:xfrm>
              <a:off x="6301965" y="278170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42042D16-673D-4ECC-9943-F26997EA345F}"/>
                </a:ext>
              </a:extLst>
            </p:cNvPr>
            <p:cNvSpPr/>
            <p:nvPr/>
          </p:nvSpPr>
          <p:spPr>
            <a:xfrm>
              <a:off x="6309404" y="2629357"/>
              <a:ext cx="478637" cy="5816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2400" dirty="0">
                  <a:solidFill>
                    <a:srgbClr val="54BEBA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2400" dirty="0">
                <a:solidFill>
                  <a:srgbClr val="54BEBA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511A9202-183A-4A23-9A83-B2571BC3E320}"/>
              </a:ext>
            </a:extLst>
          </p:cNvPr>
          <p:cNvGrpSpPr/>
          <p:nvPr/>
        </p:nvGrpSpPr>
        <p:grpSpPr>
          <a:xfrm>
            <a:off x="6301965" y="2787505"/>
            <a:ext cx="486076" cy="581698"/>
            <a:chOff x="6301965" y="3477782"/>
            <a:chExt cx="486076" cy="581698"/>
          </a:xfrm>
        </p:grpSpPr>
        <p:sp>
          <p:nvSpPr>
            <p:cNvPr id="25" name="타원 24">
              <a:extLst>
                <a:ext uri="{FF2B5EF4-FFF2-40B4-BE49-F238E27FC236}">
                  <a16:creationId xmlns:a16="http://schemas.microsoft.com/office/drawing/2014/main" id="{4E1A0E21-A021-4842-A9F8-4153A6FC60CF}"/>
                </a:ext>
              </a:extLst>
            </p:cNvPr>
            <p:cNvSpPr/>
            <p:nvPr/>
          </p:nvSpPr>
          <p:spPr>
            <a:xfrm>
              <a:off x="6301965" y="3630131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EE9BEEF5-CA23-4DD6-A248-D1FC2F1D0CD6}"/>
                </a:ext>
              </a:extLst>
            </p:cNvPr>
            <p:cNvSpPr/>
            <p:nvPr/>
          </p:nvSpPr>
          <p:spPr>
            <a:xfrm>
              <a:off x="6309404" y="3477782"/>
              <a:ext cx="478637" cy="5816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2400" dirty="0">
                  <a:solidFill>
                    <a:srgbClr val="54BEBA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2400" dirty="0">
                <a:solidFill>
                  <a:srgbClr val="54BEBA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grpSp>
        <p:nvGrpSpPr>
          <p:cNvPr id="27" name="그룹 26">
            <a:extLst>
              <a:ext uri="{FF2B5EF4-FFF2-40B4-BE49-F238E27FC236}">
                <a16:creationId xmlns:a16="http://schemas.microsoft.com/office/drawing/2014/main" id="{C2918364-ABE8-4451-A857-32BCAE41B453}"/>
              </a:ext>
            </a:extLst>
          </p:cNvPr>
          <p:cNvGrpSpPr/>
          <p:nvPr/>
        </p:nvGrpSpPr>
        <p:grpSpPr>
          <a:xfrm>
            <a:off x="6301965" y="4489403"/>
            <a:ext cx="486076" cy="581698"/>
            <a:chOff x="6301965" y="3477782"/>
            <a:chExt cx="486076" cy="581698"/>
          </a:xfrm>
        </p:grpSpPr>
        <p:sp>
          <p:nvSpPr>
            <p:cNvPr id="28" name="타원 27">
              <a:extLst>
                <a:ext uri="{FF2B5EF4-FFF2-40B4-BE49-F238E27FC236}">
                  <a16:creationId xmlns:a16="http://schemas.microsoft.com/office/drawing/2014/main" id="{6F6C0E8C-EE30-4ACF-BC91-E7E66090C41D}"/>
                </a:ext>
              </a:extLst>
            </p:cNvPr>
            <p:cNvSpPr/>
            <p:nvPr/>
          </p:nvSpPr>
          <p:spPr>
            <a:xfrm>
              <a:off x="6301965" y="3630131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29" name="직사각형 28">
              <a:extLst>
                <a:ext uri="{FF2B5EF4-FFF2-40B4-BE49-F238E27FC236}">
                  <a16:creationId xmlns:a16="http://schemas.microsoft.com/office/drawing/2014/main" id="{0172231C-6BE4-4C34-853B-7A4EAD5CD1F7}"/>
                </a:ext>
              </a:extLst>
            </p:cNvPr>
            <p:cNvSpPr/>
            <p:nvPr/>
          </p:nvSpPr>
          <p:spPr>
            <a:xfrm>
              <a:off x="6309404" y="3477782"/>
              <a:ext cx="478637" cy="5816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2400" dirty="0">
                  <a:solidFill>
                    <a:srgbClr val="54BEBA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2400" dirty="0">
                <a:solidFill>
                  <a:srgbClr val="54BEBA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353FA36B-D220-43E6-8B26-F208A0DEB952}"/>
              </a:ext>
            </a:extLst>
          </p:cNvPr>
          <p:cNvGrpSpPr/>
          <p:nvPr/>
        </p:nvGrpSpPr>
        <p:grpSpPr>
          <a:xfrm>
            <a:off x="6301965" y="5340354"/>
            <a:ext cx="486076" cy="581698"/>
            <a:chOff x="6301965" y="3477782"/>
            <a:chExt cx="486076" cy="581698"/>
          </a:xfrm>
        </p:grpSpPr>
        <p:sp>
          <p:nvSpPr>
            <p:cNvPr id="31" name="타원 30">
              <a:extLst>
                <a:ext uri="{FF2B5EF4-FFF2-40B4-BE49-F238E27FC236}">
                  <a16:creationId xmlns:a16="http://schemas.microsoft.com/office/drawing/2014/main" id="{E079DA3F-1239-49DA-9D7D-BA9A45AD8543}"/>
                </a:ext>
              </a:extLst>
            </p:cNvPr>
            <p:cNvSpPr/>
            <p:nvPr/>
          </p:nvSpPr>
          <p:spPr>
            <a:xfrm>
              <a:off x="6301965" y="3630131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32" name="직사각형 31">
              <a:extLst>
                <a:ext uri="{FF2B5EF4-FFF2-40B4-BE49-F238E27FC236}">
                  <a16:creationId xmlns:a16="http://schemas.microsoft.com/office/drawing/2014/main" id="{293BCDA1-36EC-47C2-83AB-A5EE77FAA693}"/>
                </a:ext>
              </a:extLst>
            </p:cNvPr>
            <p:cNvSpPr/>
            <p:nvPr/>
          </p:nvSpPr>
          <p:spPr>
            <a:xfrm>
              <a:off x="6309404" y="3477782"/>
              <a:ext cx="478637" cy="5816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2400" dirty="0">
                  <a:solidFill>
                    <a:srgbClr val="54BEBA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2400" dirty="0">
                <a:solidFill>
                  <a:srgbClr val="54BEBA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pic>
        <p:nvPicPr>
          <p:cNvPr id="33" name="그림 32">
            <a:extLst>
              <a:ext uri="{FF2B5EF4-FFF2-40B4-BE49-F238E27FC236}">
                <a16:creationId xmlns:a16="http://schemas.microsoft.com/office/drawing/2014/main" id="{36168FE6-08E0-4CE9-BF23-241A7702C8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476" y="641968"/>
            <a:ext cx="4138939" cy="2876483"/>
          </a:xfrm>
          <a:prstGeom prst="rect">
            <a:avLst/>
          </a:prstGeom>
        </p:spPr>
      </p:pic>
      <p:pic>
        <p:nvPicPr>
          <p:cNvPr id="34" name="그림 33">
            <a:extLst>
              <a:ext uri="{FF2B5EF4-FFF2-40B4-BE49-F238E27FC236}">
                <a16:creationId xmlns:a16="http://schemas.microsoft.com/office/drawing/2014/main" id="{9DDD0DD2-1E90-4C87-8D8C-D24D7E925F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2212" y="3598040"/>
            <a:ext cx="2024659" cy="275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35150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7EEDBDDD-F6A6-4EE7-AA1E-8AE418717A35}"/>
              </a:ext>
            </a:extLst>
          </p:cNvPr>
          <p:cNvSpPr/>
          <p:nvPr/>
        </p:nvSpPr>
        <p:spPr>
          <a:xfrm>
            <a:off x="991602" y="282278"/>
            <a:ext cx="33478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영상</a:t>
            </a:r>
            <a:endParaRPr lang="en-US" altLang="ko-KR" sz="32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경기천년제목 Medium" panose="02020603020101020101" pitchFamily="18" charset="-127"/>
              <a:cs typeface="Arial" panose="020B0604020202020204" pitchFamily="34" charset="0"/>
            </a:endParaRP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C5B9E25F-07BD-4034-B520-959EAD89B8E1}"/>
              </a:ext>
            </a:extLst>
          </p:cNvPr>
          <p:cNvSpPr/>
          <p:nvPr/>
        </p:nvSpPr>
        <p:spPr>
          <a:xfrm>
            <a:off x="2021840" y="413568"/>
            <a:ext cx="9590993" cy="338553"/>
          </a:xfrm>
          <a:prstGeom prst="roundRect">
            <a:avLst>
              <a:gd name="adj" fmla="val 50000"/>
            </a:avLst>
          </a:prstGeom>
          <a:solidFill>
            <a:srgbClr val="54BE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37491F89-8256-405F-8408-CBB779AD7AF4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54BEBA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00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F5052E6-F2CE-4DEA-BA41-FA37DF70C497}"/>
              </a:ext>
            </a:extLst>
          </p:cNvPr>
          <p:cNvSpPr/>
          <p:nvPr/>
        </p:nvSpPr>
        <p:spPr>
          <a:xfrm>
            <a:off x="8605520" y="423270"/>
            <a:ext cx="245494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근로계약서 작성 및 교부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1CB61CD9-542A-44E8-9CEB-5D877BEFFD5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87" t="12896" r="26371" b="11617"/>
          <a:stretch/>
        </p:blipFill>
        <p:spPr>
          <a:xfrm>
            <a:off x="11399159" y="247732"/>
            <a:ext cx="424051" cy="570227"/>
          </a:xfrm>
          <a:prstGeom prst="rect">
            <a:avLst/>
          </a:prstGeom>
        </p:spPr>
      </p:pic>
      <p:pic>
        <p:nvPicPr>
          <p:cNvPr id="8" name="46">
            <a:hlinkClick r:id="" action="ppaction://media"/>
            <a:extLst>
              <a:ext uri="{FF2B5EF4-FFF2-40B4-BE49-F238E27FC236}">
                <a16:creationId xmlns:a16="http://schemas.microsoft.com/office/drawing/2014/main" id="{6F0E3345-1BC0-409A-9D6B-786635F51D1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021840" y="1481475"/>
            <a:ext cx="8204726" cy="4615158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0C3C5062-29F6-408D-A9CB-B2A8865978EB}"/>
              </a:ext>
            </a:extLst>
          </p:cNvPr>
          <p:cNvSpPr/>
          <p:nvPr/>
        </p:nvSpPr>
        <p:spPr>
          <a:xfrm>
            <a:off x="2016234" y="1471315"/>
            <a:ext cx="8204726" cy="4625318"/>
          </a:xfrm>
          <a:prstGeom prst="rect">
            <a:avLst/>
          </a:prstGeom>
          <a:solidFill>
            <a:srgbClr val="E2E4E6"/>
          </a:solidFill>
          <a:ln>
            <a:solidFill>
              <a:srgbClr val="E2E4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4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월급 밀렸을 때 </a:t>
            </a:r>
            <a:r>
              <a:rPr lang="ko-KR" altLang="en-US" sz="3400" dirty="0" err="1" smtClean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대처법</a:t>
            </a:r>
            <a:endParaRPr lang="en-US" altLang="ko-KR" sz="3400" dirty="0" smtClean="0">
              <a:solidFill>
                <a:srgbClr val="54BEBA"/>
              </a:solidFill>
              <a:latin typeface="경기천년제목 Bold" panose="02020803020101020101" pitchFamily="18" charset="-127"/>
              <a:ea typeface="경기천년제목 Bold" panose="02020803020101020101" pitchFamily="18" charset="-127"/>
            </a:endParaRPr>
          </a:p>
          <a:p>
            <a:pPr algn="ctr"/>
            <a:endParaRPr lang="en-US" altLang="ko-KR" sz="1600" dirty="0">
              <a:solidFill>
                <a:srgbClr val="54BEBA"/>
              </a:solidFill>
              <a:latin typeface="경기천년제목 Bold" panose="02020803020101020101" pitchFamily="18" charset="-127"/>
              <a:ea typeface="경기천년제목 Bold" panose="02020803020101020101" pitchFamily="18" charset="-127"/>
            </a:endParaRPr>
          </a:p>
          <a:p>
            <a:pPr algn="ctr"/>
            <a:r>
              <a:rPr lang="en-US" altLang="ko-KR" sz="1600" dirty="0" smtClean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(</a:t>
            </a:r>
            <a:r>
              <a:rPr lang="ko-KR" altLang="en-US" sz="1600" dirty="0" smtClean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출처 </a:t>
            </a:r>
            <a:r>
              <a:rPr lang="en-US" altLang="ko-KR" sz="1600" dirty="0" smtClean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: </a:t>
            </a:r>
            <a:r>
              <a:rPr lang="ko-KR" altLang="en-US" sz="1600" dirty="0" smtClean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인천광역시교육청</a:t>
            </a:r>
            <a:r>
              <a:rPr lang="en-US" altLang="ko-KR" sz="1600" dirty="0" smtClean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 YouTube)</a:t>
            </a:r>
          </a:p>
          <a:p>
            <a:pPr algn="ctr"/>
            <a:r>
              <a:rPr lang="en-US" altLang="ko-KR" sz="16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https://</a:t>
            </a:r>
            <a:r>
              <a:rPr lang="en-US" altLang="ko-KR" sz="1600" dirty="0" smtClean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www.youtube.com/watch?v=1g_gGIXZCbY</a:t>
            </a:r>
          </a:p>
        </p:txBody>
      </p:sp>
    </p:spTree>
    <p:extLst>
      <p:ext uri="{BB962C8B-B14F-4D97-AF65-F5344CB8AC3E}">
        <p14:creationId xmlns:p14="http://schemas.microsoft.com/office/powerpoint/2010/main" val="74361513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25089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4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video>
              <p:cMediaNode vol="80000">
                <p:cTn id="15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</p:childTnLst>
        </p:cTn>
      </p:par>
    </p:tnLst>
    <p:bldLst>
      <p:bldP spid="9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>
            <a:extLst>
              <a:ext uri="{FF2B5EF4-FFF2-40B4-BE49-F238E27FC236}">
                <a16:creationId xmlns:a16="http://schemas.microsoft.com/office/drawing/2014/main" id="{30FF15CC-B9A9-4C60-ABB6-F1EBE8128D98}"/>
              </a:ext>
            </a:extLst>
          </p:cNvPr>
          <p:cNvSpPr/>
          <p:nvPr/>
        </p:nvSpPr>
        <p:spPr>
          <a:xfrm>
            <a:off x="0" y="5364798"/>
            <a:ext cx="12192000" cy="1127442"/>
          </a:xfrm>
          <a:prstGeom prst="rect">
            <a:avLst/>
          </a:prstGeom>
          <a:solidFill>
            <a:srgbClr val="54BEB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08E068AC-C971-483F-8490-D1D8376F4F45}"/>
              </a:ext>
            </a:extLst>
          </p:cNvPr>
          <p:cNvSpPr/>
          <p:nvPr/>
        </p:nvSpPr>
        <p:spPr>
          <a:xfrm>
            <a:off x="81280" y="5728464"/>
            <a:ext cx="106375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사업주가 임금지급 원칙을 안 지킬 경우</a:t>
            </a:r>
            <a:r>
              <a:rPr lang="en-US" altLang="ko-KR" sz="20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!</a:t>
            </a:r>
            <a:r>
              <a:rPr lang="ko-KR" altLang="en-US" sz="20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 </a:t>
            </a:r>
            <a:r>
              <a: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3</a:t>
            </a:r>
            <a:r>
              <a:rPr lang="ko-KR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년 이하 징역 또는 </a:t>
            </a:r>
            <a:r>
              <a: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3</a:t>
            </a:r>
            <a:r>
              <a:rPr lang="ko-KR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천만원 이하 벌금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33B90DDC-7DAE-4ECD-A499-C720919E9C6D}"/>
              </a:ext>
            </a:extLst>
          </p:cNvPr>
          <p:cNvSpPr/>
          <p:nvPr/>
        </p:nvSpPr>
        <p:spPr>
          <a:xfrm>
            <a:off x="1549233" y="3128064"/>
            <a:ext cx="9372768" cy="149810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임금은 매월 지급하기로 한 날짜에 주어야 합니다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→ 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날짜를 지키지 않으면 임금체불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!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반드시 청소년 본인에게 임금을 지급해야 합니다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→ 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청소년 본인 명의의 통장 이용을 추천합니다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!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임금은 사용할 수 있는 돈으로 줘야 합니다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→ 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상품권이나 제품은 안돼요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!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임금은 전액을 지급해야 합니다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→ 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근무스케줄을 기록하고 일 한 만큼 받았는지 확인해요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!</a:t>
            </a:r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5F715F9E-1B7D-46E5-B8BE-240FB3A78F2B}"/>
              </a:ext>
            </a:extLst>
          </p:cNvPr>
          <p:cNvSpPr/>
          <p:nvPr/>
        </p:nvSpPr>
        <p:spPr>
          <a:xfrm>
            <a:off x="253022" y="386080"/>
            <a:ext cx="11186160" cy="914399"/>
          </a:xfrm>
          <a:prstGeom prst="roundRect">
            <a:avLst>
              <a:gd name="adj" fmla="val 50000"/>
            </a:avLst>
          </a:prstGeom>
          <a:solidFill>
            <a:srgbClr val="54BE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6D988FB-D913-4B6C-A637-009B77CDFE03}"/>
              </a:ext>
            </a:extLst>
          </p:cNvPr>
          <p:cNvSpPr/>
          <p:nvPr/>
        </p:nvSpPr>
        <p:spPr>
          <a:xfrm>
            <a:off x="1208459" y="528196"/>
            <a:ext cx="736658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임금지급 원칙</a:t>
            </a:r>
            <a:endParaRPr lang="en-US" altLang="ko-KR" sz="34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DF8F10B1-C2F2-43A8-B594-681B9BEA216F}"/>
              </a:ext>
            </a:extLst>
          </p:cNvPr>
          <p:cNvGrpSpPr/>
          <p:nvPr/>
        </p:nvGrpSpPr>
        <p:grpSpPr>
          <a:xfrm>
            <a:off x="417567" y="397367"/>
            <a:ext cx="913377" cy="780463"/>
            <a:chOff x="5889346" y="3307906"/>
            <a:chExt cx="553844" cy="473247"/>
          </a:xfrm>
        </p:grpSpPr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804DC53B-42EC-4E70-B8BC-9A56D3B58537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BEF1A12E-761B-4AA8-82BB-2C37D8F681B5}"/>
                </a:ext>
              </a:extLst>
            </p:cNvPr>
            <p:cNvSpPr/>
            <p:nvPr/>
          </p:nvSpPr>
          <p:spPr>
            <a:xfrm>
              <a:off x="5964553" y="3307906"/>
              <a:ext cx="478637" cy="4269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3000" dirty="0">
                  <a:solidFill>
                    <a:srgbClr val="54BEBA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3000" dirty="0">
                <a:solidFill>
                  <a:srgbClr val="54BEBA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pic>
        <p:nvPicPr>
          <p:cNvPr id="7" name="그림 6" descr="남자, 쥐고있는, 서있는, 여자이(가) 표시된 사진&#10;&#10;자동 생성된 설명">
            <a:extLst>
              <a:ext uri="{FF2B5EF4-FFF2-40B4-BE49-F238E27FC236}">
                <a16:creationId xmlns:a16="http://schemas.microsoft.com/office/drawing/2014/main" id="{76D3E241-C673-488B-891B-F08A56B77529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7606" y="4970241"/>
            <a:ext cx="1591576" cy="148488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9" name="직사각형 28">
            <a:extLst>
              <a:ext uri="{FF2B5EF4-FFF2-40B4-BE49-F238E27FC236}">
                <a16:creationId xmlns:a16="http://schemas.microsoft.com/office/drawing/2014/main" id="{A43B8341-A7BB-410B-94E3-FB0F460A224F}"/>
              </a:ext>
            </a:extLst>
          </p:cNvPr>
          <p:cNvSpPr/>
          <p:nvPr/>
        </p:nvSpPr>
        <p:spPr>
          <a:xfrm>
            <a:off x="1" y="1940721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임금은 </a:t>
            </a:r>
            <a:r>
              <a:rPr lang="ko-KR" altLang="en-US" sz="28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매월 </a:t>
            </a:r>
            <a:r>
              <a:rPr lang="en-US" altLang="ko-KR" sz="28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1</a:t>
            </a:r>
            <a:r>
              <a:rPr lang="ko-KR" altLang="en-US" sz="28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회 이상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일정한 날에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청소년 본인에게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</a:t>
            </a:r>
          </a:p>
          <a:p>
            <a:pPr algn="ctr"/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사용할 수 있는 돈으로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전체 액수를 지급해야 합니다</a:t>
            </a:r>
            <a:endParaRPr lang="en-US" altLang="ko-KR" sz="2800" dirty="0"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51D43822-4D14-43B1-BD63-9D5D92C215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87" t="12896" r="26371" b="11617"/>
          <a:stretch/>
        </p:blipFill>
        <p:spPr>
          <a:xfrm>
            <a:off x="10897665" y="54647"/>
            <a:ext cx="1033290" cy="138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16972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DB29668E-7B98-43C1-91D4-98129E89D2D4}"/>
              </a:ext>
            </a:extLst>
          </p:cNvPr>
          <p:cNvSpPr/>
          <p:nvPr/>
        </p:nvSpPr>
        <p:spPr>
          <a:xfrm>
            <a:off x="1265608" y="3968708"/>
            <a:ext cx="2558758" cy="425034"/>
          </a:xfrm>
          <a:prstGeom prst="roundRect">
            <a:avLst>
              <a:gd name="adj" fmla="val 50000"/>
            </a:avLst>
          </a:prstGeom>
          <a:solidFill>
            <a:srgbClr val="54BEB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4F36D732-850D-4CF0-969D-FC6AC46D2F36}"/>
              </a:ext>
            </a:extLst>
          </p:cNvPr>
          <p:cNvSpPr/>
          <p:nvPr/>
        </p:nvSpPr>
        <p:spPr>
          <a:xfrm>
            <a:off x="1265608" y="2150371"/>
            <a:ext cx="94793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패스트푸드점에서 저녁 시간에 일하고 있습니다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계산이 맞지 않아 돈이 비면 계산 마감을 하는 </a:t>
            </a:r>
            <a:r>
              <a:rPr lang="ko-KR" altLang="en-US" sz="24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제가 모두 메꾸고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배달할 주문 음식을 누락시키면 </a:t>
            </a:r>
            <a:r>
              <a:rPr lang="ko-KR" altLang="en-US" sz="24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급여에서 </a:t>
            </a:r>
            <a:r>
              <a:rPr lang="en-US" altLang="ko-KR" sz="24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1</a:t>
            </a:r>
            <a:r>
              <a:rPr lang="ko-KR" altLang="en-US" sz="24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만 원씩 벌금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을 떼 갑니다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이래도 되나요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?</a:t>
            </a: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7D55C7A8-E042-4766-B377-2A07A61FB3BC}"/>
              </a:ext>
            </a:extLst>
          </p:cNvPr>
          <p:cNvSpPr/>
          <p:nvPr/>
        </p:nvSpPr>
        <p:spPr>
          <a:xfrm>
            <a:off x="1265608" y="1613738"/>
            <a:ext cx="2558758" cy="425034"/>
          </a:xfrm>
          <a:prstGeom prst="roundRect">
            <a:avLst>
              <a:gd name="adj" fmla="val 50000"/>
            </a:avLst>
          </a:prstGeom>
          <a:solidFill>
            <a:srgbClr val="54BEB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9DE2DEB6-2CB8-479F-83C6-FCC52A287615}"/>
              </a:ext>
            </a:extLst>
          </p:cNvPr>
          <p:cNvSpPr/>
          <p:nvPr/>
        </p:nvSpPr>
        <p:spPr>
          <a:xfrm>
            <a:off x="1424068" y="1646502"/>
            <a:ext cx="2301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QUESTION 01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F1732A73-F7EE-4C48-B94B-45127F63E8A8}"/>
              </a:ext>
            </a:extLst>
          </p:cNvPr>
          <p:cNvSpPr/>
          <p:nvPr/>
        </p:nvSpPr>
        <p:spPr>
          <a:xfrm>
            <a:off x="1424068" y="4006457"/>
            <a:ext cx="2301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QUESTION 02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17E950D-8365-4BAA-8794-3E0B701702A2}"/>
              </a:ext>
            </a:extLst>
          </p:cNvPr>
          <p:cNvSpPr/>
          <p:nvPr/>
        </p:nvSpPr>
        <p:spPr>
          <a:xfrm>
            <a:off x="991602" y="282278"/>
            <a:ext cx="33478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Q&amp;A</a:t>
            </a: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2BDA74BA-6A56-400D-8E9B-176E8CDB84F2}"/>
              </a:ext>
            </a:extLst>
          </p:cNvPr>
          <p:cNvSpPr/>
          <p:nvPr/>
        </p:nvSpPr>
        <p:spPr>
          <a:xfrm>
            <a:off x="2245894" y="413568"/>
            <a:ext cx="9366939" cy="338553"/>
          </a:xfrm>
          <a:prstGeom prst="roundRect">
            <a:avLst>
              <a:gd name="adj" fmla="val 50000"/>
            </a:avLst>
          </a:prstGeom>
          <a:solidFill>
            <a:srgbClr val="54BE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E11D8EF-5199-49F8-9DA1-C156FFA43A4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54BEBA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01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BD65301-BF0D-4E1C-BDF4-5D1515850366}"/>
              </a:ext>
            </a:extLst>
          </p:cNvPr>
          <p:cNvSpPr/>
          <p:nvPr/>
        </p:nvSpPr>
        <p:spPr>
          <a:xfrm>
            <a:off x="9216322" y="423270"/>
            <a:ext cx="184414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임금지급 원칙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011934EF-0273-4D62-B750-1B5B5476BA56}"/>
              </a:ext>
            </a:extLst>
          </p:cNvPr>
          <p:cNvSpPr/>
          <p:nvPr/>
        </p:nvSpPr>
        <p:spPr>
          <a:xfrm>
            <a:off x="1265607" y="4544659"/>
            <a:ext cx="829749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숯불갈빗집에서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일했는데 너무 힘들어서 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3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개월 만에 그만뒀습니다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급여를 통장으로 </a:t>
            </a:r>
            <a:r>
              <a:rPr lang="ko-KR" altLang="en-US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넣어달라고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했더니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부모님께 </a:t>
            </a:r>
            <a:r>
              <a:rPr lang="ko-KR" altLang="en-US" sz="24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손해배상을 청구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할 거라면서 부모님을 모시고 와야 주겠다고 합니다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마음이 괴롭습니다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어떡하죠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?</a:t>
            </a:r>
          </a:p>
        </p:txBody>
      </p:sp>
      <p:pic>
        <p:nvPicPr>
          <p:cNvPr id="20" name="그림 19" descr="그리기, 표지판이(가) 표시된 사진&#10;&#10;자동 생성된 설명">
            <a:extLst>
              <a:ext uri="{FF2B5EF4-FFF2-40B4-BE49-F238E27FC236}">
                <a16:creationId xmlns:a16="http://schemas.microsoft.com/office/drawing/2014/main" id="{093B0F67-8DE7-4AB7-B1FB-A11309F43920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0960" y="4221768"/>
            <a:ext cx="3149600" cy="2212962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791A7429-9DB3-4BB1-B4A9-6077520B094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87" t="12896" r="26371" b="11617"/>
          <a:stretch/>
        </p:blipFill>
        <p:spPr>
          <a:xfrm>
            <a:off x="11399159" y="247732"/>
            <a:ext cx="424051" cy="570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87694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>
            <a:extLst>
              <a:ext uri="{FF2B5EF4-FFF2-40B4-BE49-F238E27FC236}">
                <a16:creationId xmlns:a16="http://schemas.microsoft.com/office/drawing/2014/main" id="{30FF15CC-B9A9-4C60-ABB6-F1EBE8128D98}"/>
              </a:ext>
            </a:extLst>
          </p:cNvPr>
          <p:cNvSpPr/>
          <p:nvPr/>
        </p:nvSpPr>
        <p:spPr>
          <a:xfrm>
            <a:off x="0" y="5364798"/>
            <a:ext cx="12192000" cy="1127442"/>
          </a:xfrm>
          <a:prstGeom prst="rect">
            <a:avLst/>
          </a:prstGeom>
          <a:solidFill>
            <a:srgbClr val="54BEB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33B90DDC-7DAE-4ECD-A499-C720919E9C6D}"/>
              </a:ext>
            </a:extLst>
          </p:cNvPr>
          <p:cNvSpPr/>
          <p:nvPr/>
        </p:nvSpPr>
        <p:spPr>
          <a:xfrm>
            <a:off x="2479507" y="3302520"/>
            <a:ext cx="7883693" cy="113800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최저임금 미만을 받았다면 임금체불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! 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체불된 임금은 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3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년 이내 청구 가능해요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전체 근로계약기간이 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1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년 미만이라면 수습 임금 적용은 안돼요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최저임금 계산은 주휴수당도 함께 계산해요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5F715F9E-1B7D-46E5-B8BE-240FB3A78F2B}"/>
              </a:ext>
            </a:extLst>
          </p:cNvPr>
          <p:cNvSpPr/>
          <p:nvPr/>
        </p:nvSpPr>
        <p:spPr>
          <a:xfrm>
            <a:off x="253022" y="386080"/>
            <a:ext cx="11186160" cy="914399"/>
          </a:xfrm>
          <a:prstGeom prst="roundRect">
            <a:avLst>
              <a:gd name="adj" fmla="val 50000"/>
            </a:avLst>
          </a:prstGeom>
          <a:solidFill>
            <a:srgbClr val="54BE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6D988FB-D913-4B6C-A637-009B77CDFE03}"/>
              </a:ext>
            </a:extLst>
          </p:cNvPr>
          <p:cNvSpPr/>
          <p:nvPr/>
        </p:nvSpPr>
        <p:spPr>
          <a:xfrm>
            <a:off x="1208459" y="528196"/>
            <a:ext cx="736658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최저임금</a:t>
            </a:r>
            <a:endParaRPr lang="en-US" altLang="ko-KR" sz="34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DF8F10B1-C2F2-43A8-B594-681B9BEA216F}"/>
              </a:ext>
            </a:extLst>
          </p:cNvPr>
          <p:cNvGrpSpPr/>
          <p:nvPr/>
        </p:nvGrpSpPr>
        <p:grpSpPr>
          <a:xfrm>
            <a:off x="417567" y="397367"/>
            <a:ext cx="913377" cy="780463"/>
            <a:chOff x="5889346" y="3307906"/>
            <a:chExt cx="553844" cy="473247"/>
          </a:xfrm>
        </p:grpSpPr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804DC53B-42EC-4E70-B8BC-9A56D3B58537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BEF1A12E-761B-4AA8-82BB-2C37D8F681B5}"/>
                </a:ext>
              </a:extLst>
            </p:cNvPr>
            <p:cNvSpPr/>
            <p:nvPr/>
          </p:nvSpPr>
          <p:spPr>
            <a:xfrm>
              <a:off x="5964553" y="3307906"/>
              <a:ext cx="478637" cy="4269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3000" dirty="0">
                  <a:solidFill>
                    <a:srgbClr val="54BEBA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3000" dirty="0">
                <a:solidFill>
                  <a:srgbClr val="54BEBA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08E068AC-C971-483F-8490-D1D8376F4F45}"/>
              </a:ext>
            </a:extLst>
          </p:cNvPr>
          <p:cNvSpPr/>
          <p:nvPr/>
        </p:nvSpPr>
        <p:spPr>
          <a:xfrm>
            <a:off x="777240" y="5542203"/>
            <a:ext cx="106375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사업주가 최저임금 미 지급하면 </a:t>
            </a:r>
            <a:r>
              <a: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3</a:t>
            </a:r>
            <a:r>
              <a:rPr lang="ko-KR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년 이하 징역 또는 </a:t>
            </a:r>
            <a:r>
              <a: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2</a:t>
            </a:r>
            <a:r>
              <a:rPr lang="ko-KR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천만원 이하 벌금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E5FECDFE-C80F-4EE8-BE46-B69B1ED46485}"/>
              </a:ext>
            </a:extLst>
          </p:cNvPr>
          <p:cNvSpPr/>
          <p:nvPr/>
        </p:nvSpPr>
        <p:spPr>
          <a:xfrm>
            <a:off x="777240" y="5914726"/>
            <a:ext cx="106375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사업주가 최저임금을 근로자에게 알려주지 않는 경우 </a:t>
            </a:r>
            <a:r>
              <a: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10</a:t>
            </a:r>
            <a:r>
              <a:rPr lang="ko-KR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만원 이하 과태료</a:t>
            </a:r>
          </a:p>
        </p:txBody>
      </p:sp>
      <p:pic>
        <p:nvPicPr>
          <p:cNvPr id="4" name="그림 3" descr="장난감, 램프이(가) 표시된 사진&#10;&#10;자동 생성된 설명">
            <a:extLst>
              <a:ext uri="{FF2B5EF4-FFF2-40B4-BE49-F238E27FC236}">
                <a16:creationId xmlns:a16="http://schemas.microsoft.com/office/drawing/2014/main" id="{167AA2E9-A8B9-46A4-9EDE-8C7A89E3BBDB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9362" y="4511837"/>
            <a:ext cx="833918" cy="1802999"/>
          </a:xfrm>
          <a:prstGeom prst="rect">
            <a:avLst/>
          </a:prstGeom>
        </p:spPr>
      </p:pic>
      <p:sp>
        <p:nvSpPr>
          <p:cNvPr id="29" name="직사각형 28">
            <a:extLst>
              <a:ext uri="{FF2B5EF4-FFF2-40B4-BE49-F238E27FC236}">
                <a16:creationId xmlns:a16="http://schemas.microsoft.com/office/drawing/2014/main" id="{E22BAA14-D859-435E-9399-79EFEF10BD07}"/>
              </a:ext>
            </a:extLst>
          </p:cNvPr>
          <p:cNvSpPr/>
          <p:nvPr/>
        </p:nvSpPr>
        <p:spPr>
          <a:xfrm>
            <a:off x="1" y="1941769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2020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년 최저임금은 </a:t>
            </a:r>
            <a:r>
              <a:rPr lang="ko-KR" altLang="en-US" sz="28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시간당 </a:t>
            </a:r>
            <a:r>
              <a:rPr lang="en-US" altLang="ko-KR" sz="28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8,590</a:t>
            </a:r>
            <a:r>
              <a:rPr lang="ko-KR" altLang="en-US" sz="28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원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이며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</a:t>
            </a:r>
          </a:p>
          <a:p>
            <a:pPr algn="ctr"/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일하는 동안 최저임금 이상을 반드시 받아야 합니다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</a:p>
        </p:txBody>
      </p:sp>
      <p:pic>
        <p:nvPicPr>
          <p:cNvPr id="35" name="그림 34">
            <a:extLst>
              <a:ext uri="{FF2B5EF4-FFF2-40B4-BE49-F238E27FC236}">
                <a16:creationId xmlns:a16="http://schemas.microsoft.com/office/drawing/2014/main" id="{4C4BC3A5-80A3-4438-9D53-B987D3BA9F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87" t="12896" r="26371" b="11617"/>
          <a:stretch/>
        </p:blipFill>
        <p:spPr>
          <a:xfrm>
            <a:off x="10897665" y="54647"/>
            <a:ext cx="1033290" cy="138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9654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DB29668E-7B98-43C1-91D4-98129E89D2D4}"/>
              </a:ext>
            </a:extLst>
          </p:cNvPr>
          <p:cNvSpPr/>
          <p:nvPr/>
        </p:nvSpPr>
        <p:spPr>
          <a:xfrm>
            <a:off x="1265608" y="3968708"/>
            <a:ext cx="2558758" cy="425034"/>
          </a:xfrm>
          <a:prstGeom prst="roundRect">
            <a:avLst>
              <a:gd name="adj" fmla="val 50000"/>
            </a:avLst>
          </a:prstGeom>
          <a:solidFill>
            <a:srgbClr val="54BEB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4F36D732-850D-4CF0-969D-FC6AC46D2F36}"/>
              </a:ext>
            </a:extLst>
          </p:cNvPr>
          <p:cNvSpPr/>
          <p:nvPr/>
        </p:nvSpPr>
        <p:spPr>
          <a:xfrm>
            <a:off x="1265608" y="2150371"/>
            <a:ext cx="99681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방학 동안 미용실에서 하루 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11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시간 일했습니다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시급 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3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천 원을 받고 식대로 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2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천 원을 받았습니다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4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일하면서 배우는 것이기 때문에 교육 비용을 합하면 시간당 최저임금 이상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을 준 것이라고 말합니다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맞는 말인가요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?</a:t>
            </a: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7D55C7A8-E042-4766-B377-2A07A61FB3BC}"/>
              </a:ext>
            </a:extLst>
          </p:cNvPr>
          <p:cNvSpPr/>
          <p:nvPr/>
        </p:nvSpPr>
        <p:spPr>
          <a:xfrm>
            <a:off x="1265608" y="1613738"/>
            <a:ext cx="2558758" cy="425034"/>
          </a:xfrm>
          <a:prstGeom prst="roundRect">
            <a:avLst>
              <a:gd name="adj" fmla="val 50000"/>
            </a:avLst>
          </a:prstGeom>
          <a:solidFill>
            <a:srgbClr val="54BEB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9DE2DEB6-2CB8-479F-83C6-FCC52A287615}"/>
              </a:ext>
            </a:extLst>
          </p:cNvPr>
          <p:cNvSpPr/>
          <p:nvPr/>
        </p:nvSpPr>
        <p:spPr>
          <a:xfrm>
            <a:off x="1424068" y="1646502"/>
            <a:ext cx="2301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QUESTION 01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F1732A73-F7EE-4C48-B94B-45127F63E8A8}"/>
              </a:ext>
            </a:extLst>
          </p:cNvPr>
          <p:cNvSpPr/>
          <p:nvPr/>
        </p:nvSpPr>
        <p:spPr>
          <a:xfrm>
            <a:off x="1424068" y="4006457"/>
            <a:ext cx="2301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QUESTION 02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17E950D-8365-4BAA-8794-3E0B701702A2}"/>
              </a:ext>
            </a:extLst>
          </p:cNvPr>
          <p:cNvSpPr/>
          <p:nvPr/>
        </p:nvSpPr>
        <p:spPr>
          <a:xfrm>
            <a:off x="991602" y="282278"/>
            <a:ext cx="33478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Q&amp;A</a:t>
            </a: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2BDA74BA-6A56-400D-8E9B-176E8CDB84F2}"/>
              </a:ext>
            </a:extLst>
          </p:cNvPr>
          <p:cNvSpPr/>
          <p:nvPr/>
        </p:nvSpPr>
        <p:spPr>
          <a:xfrm>
            <a:off x="2245894" y="413568"/>
            <a:ext cx="9366939" cy="338553"/>
          </a:xfrm>
          <a:prstGeom prst="roundRect">
            <a:avLst>
              <a:gd name="adj" fmla="val 50000"/>
            </a:avLst>
          </a:prstGeom>
          <a:solidFill>
            <a:srgbClr val="54BE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E11D8EF-5199-49F8-9DA1-C156FFA43A4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54BEBA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01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BD65301-BF0D-4E1C-BDF4-5D1515850366}"/>
              </a:ext>
            </a:extLst>
          </p:cNvPr>
          <p:cNvSpPr/>
          <p:nvPr/>
        </p:nvSpPr>
        <p:spPr>
          <a:xfrm>
            <a:off x="9216322" y="423270"/>
            <a:ext cx="184414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최저임금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011934EF-0273-4D62-B750-1B5B5476BA56}"/>
              </a:ext>
            </a:extLst>
          </p:cNvPr>
          <p:cNvSpPr/>
          <p:nvPr/>
        </p:nvSpPr>
        <p:spPr>
          <a:xfrm>
            <a:off x="1265607" y="4544659"/>
            <a:ext cx="842449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빵집에서 일하고 있습니다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입사할 땐 </a:t>
            </a:r>
            <a:r>
              <a:rPr lang="ko-KR" altLang="en-US" sz="24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근로계약서도 쓰지 않았고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수습 기간이 있다는 말도 듣지 못했어요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그런데 </a:t>
            </a:r>
            <a:r>
              <a:rPr lang="ko-KR" altLang="en-US" sz="24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수습 기간에는 최저임금을 주지 않아도 된다며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첫 달은 시급 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4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천 원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그 다음 달부터는 매달 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100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원씩을 올려서 최저임금까지 올려준다고 합니다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맞는 말인가요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?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8FD45E11-5075-4855-9168-337C2B68B6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88815" y="3752078"/>
            <a:ext cx="1847242" cy="2496181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4DE108AA-22DA-4222-836B-C71853AEB2C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87" t="12896" r="26371" b="11617"/>
          <a:stretch/>
        </p:blipFill>
        <p:spPr>
          <a:xfrm>
            <a:off x="11399159" y="247732"/>
            <a:ext cx="424051" cy="570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9185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>
            <a:extLst>
              <a:ext uri="{FF2B5EF4-FFF2-40B4-BE49-F238E27FC236}">
                <a16:creationId xmlns:a16="http://schemas.microsoft.com/office/drawing/2014/main" id="{30FF15CC-B9A9-4C60-ABB6-F1EBE8128D98}"/>
              </a:ext>
            </a:extLst>
          </p:cNvPr>
          <p:cNvSpPr/>
          <p:nvPr/>
        </p:nvSpPr>
        <p:spPr>
          <a:xfrm>
            <a:off x="0" y="5364798"/>
            <a:ext cx="12192000" cy="1127442"/>
          </a:xfrm>
          <a:prstGeom prst="rect">
            <a:avLst/>
          </a:prstGeom>
          <a:solidFill>
            <a:srgbClr val="54BEB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2348AEA5-4DC0-45A6-95D8-56097FC54A21}"/>
              </a:ext>
            </a:extLst>
          </p:cNvPr>
          <p:cNvSpPr/>
          <p:nvPr/>
        </p:nvSpPr>
        <p:spPr>
          <a:xfrm>
            <a:off x="1" y="1758889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연장근로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야간근로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휴일근로를 하면 시간당 </a:t>
            </a:r>
            <a:r>
              <a:rPr lang="ko-KR" altLang="en-US" sz="28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통상임금의 </a:t>
            </a:r>
            <a:r>
              <a:rPr lang="en-US" altLang="ko-KR" sz="28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50%</a:t>
            </a:r>
            <a:r>
              <a:rPr lang="ko-KR" altLang="en-US" sz="28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를 추가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로 </a:t>
            </a:r>
            <a:endParaRPr lang="en-US" altLang="ko-KR" sz="2800" dirty="0"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지급받아야 합니다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en-US" altLang="ko-KR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(5</a:t>
            </a:r>
            <a:r>
              <a:rPr lang="ko-KR" altLang="en-US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인 이상 근무하는 사업장에만 해당됨</a:t>
            </a:r>
            <a:r>
              <a:rPr lang="en-US" altLang="ko-KR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5F715F9E-1B7D-46E5-B8BE-240FB3A78F2B}"/>
              </a:ext>
            </a:extLst>
          </p:cNvPr>
          <p:cNvSpPr/>
          <p:nvPr/>
        </p:nvSpPr>
        <p:spPr>
          <a:xfrm>
            <a:off x="253022" y="386080"/>
            <a:ext cx="11186160" cy="914399"/>
          </a:xfrm>
          <a:prstGeom prst="roundRect">
            <a:avLst>
              <a:gd name="adj" fmla="val 50000"/>
            </a:avLst>
          </a:prstGeom>
          <a:solidFill>
            <a:srgbClr val="54BE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6D988FB-D913-4B6C-A637-009B77CDFE03}"/>
              </a:ext>
            </a:extLst>
          </p:cNvPr>
          <p:cNvSpPr/>
          <p:nvPr/>
        </p:nvSpPr>
        <p:spPr>
          <a:xfrm>
            <a:off x="1208459" y="528196"/>
            <a:ext cx="736658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연장</a:t>
            </a:r>
            <a:r>
              <a:rPr lang="en-US" altLang="ko-KR" sz="3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/</a:t>
            </a:r>
            <a:r>
              <a:rPr lang="ko-KR" altLang="en-US" sz="3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야간</a:t>
            </a:r>
            <a:r>
              <a:rPr lang="en-US" altLang="ko-KR" sz="3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/</a:t>
            </a:r>
            <a:r>
              <a:rPr lang="ko-KR" altLang="en-US" sz="3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휴일근로수당</a:t>
            </a: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DF8F10B1-C2F2-43A8-B594-681B9BEA216F}"/>
              </a:ext>
            </a:extLst>
          </p:cNvPr>
          <p:cNvGrpSpPr/>
          <p:nvPr/>
        </p:nvGrpSpPr>
        <p:grpSpPr>
          <a:xfrm>
            <a:off x="417567" y="397367"/>
            <a:ext cx="913377" cy="780463"/>
            <a:chOff x="5889346" y="3307906"/>
            <a:chExt cx="553844" cy="473247"/>
          </a:xfrm>
        </p:grpSpPr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804DC53B-42EC-4E70-B8BC-9A56D3B58537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BEF1A12E-761B-4AA8-82BB-2C37D8F681B5}"/>
                </a:ext>
              </a:extLst>
            </p:cNvPr>
            <p:cNvSpPr/>
            <p:nvPr/>
          </p:nvSpPr>
          <p:spPr>
            <a:xfrm>
              <a:off x="5964553" y="3307906"/>
              <a:ext cx="478637" cy="4269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3000" dirty="0">
                  <a:solidFill>
                    <a:srgbClr val="54BEBA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3000" dirty="0">
                <a:solidFill>
                  <a:srgbClr val="54BEBA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08E068AC-C971-483F-8490-D1D8376F4F45}"/>
              </a:ext>
            </a:extLst>
          </p:cNvPr>
          <p:cNvSpPr/>
          <p:nvPr/>
        </p:nvSpPr>
        <p:spPr>
          <a:xfrm>
            <a:off x="777240" y="5542203"/>
            <a:ext cx="93929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최저임금 미 지급 시 </a:t>
            </a:r>
            <a:r>
              <a: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3</a:t>
            </a:r>
            <a:r>
              <a:rPr lang="ko-KR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년 이하 징역 또는 </a:t>
            </a:r>
            <a:r>
              <a: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2</a:t>
            </a:r>
            <a:r>
              <a:rPr lang="ko-KR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천만원 이하 벌금</a:t>
            </a: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E5FECDFE-C80F-4EE8-BE46-B69B1ED46485}"/>
              </a:ext>
            </a:extLst>
          </p:cNvPr>
          <p:cNvSpPr/>
          <p:nvPr/>
        </p:nvSpPr>
        <p:spPr>
          <a:xfrm>
            <a:off x="777240" y="5914726"/>
            <a:ext cx="93929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최저임금을 근로자에게 알려주지 않는 경우 </a:t>
            </a:r>
            <a:r>
              <a: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10</a:t>
            </a:r>
            <a:r>
              <a:rPr lang="ko-KR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만원 이하 과태료</a:t>
            </a: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4EC7D2CE-583E-4250-8F73-902DDED0DAFE}"/>
              </a:ext>
            </a:extLst>
          </p:cNvPr>
          <p:cNvSpPr/>
          <p:nvPr/>
        </p:nvSpPr>
        <p:spPr>
          <a:xfrm>
            <a:off x="2151576" y="2767967"/>
            <a:ext cx="7721850" cy="221830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1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일 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7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시간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1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주 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40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시간을 초과해서 일했다면 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50%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의 가산임금을 받아야 합니다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야간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(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반 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10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시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~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다음날 아침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6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시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)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에 일했다면 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50%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의 가산임금을 받아야 합니다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휴일에 일했다면 다음과 같이 가산임금을 받아야 합니다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→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8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시간 이내는 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50%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를 가산</a:t>
            </a:r>
            <a:endParaRPr lang="en-US" altLang="ko-KR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>
              <a:lnSpc>
                <a:spcPct val="130000"/>
              </a:lnSpc>
            </a:pP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→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8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시간을 초과하는 부분에 대해서는 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100%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를 가산</a:t>
            </a:r>
            <a:endParaRPr lang="en-US" altLang="ko-KR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가산의 사유가 중복되면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각각 모두 더하여 받아야 합니다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</a:t>
            </a:r>
          </a:p>
        </p:txBody>
      </p:sp>
      <p:pic>
        <p:nvPicPr>
          <p:cNvPr id="30" name="그림 29">
            <a:extLst>
              <a:ext uri="{FF2B5EF4-FFF2-40B4-BE49-F238E27FC236}">
                <a16:creationId xmlns:a16="http://schemas.microsoft.com/office/drawing/2014/main" id="{D2B4C2CA-1263-458B-9871-AACD1B623AA1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797175" y="4656065"/>
            <a:ext cx="984918" cy="1772275"/>
          </a:xfrm>
          <a:prstGeom prst="rect">
            <a:avLst/>
          </a:prstGeom>
        </p:spPr>
      </p:pic>
      <p:pic>
        <p:nvPicPr>
          <p:cNvPr id="32" name="그림 31">
            <a:extLst>
              <a:ext uri="{FF2B5EF4-FFF2-40B4-BE49-F238E27FC236}">
                <a16:creationId xmlns:a16="http://schemas.microsoft.com/office/drawing/2014/main" id="{3022AFD0-4014-44B6-84A4-EDA7EE6D2B7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87" t="12896" r="26371" b="11617"/>
          <a:stretch/>
        </p:blipFill>
        <p:spPr>
          <a:xfrm>
            <a:off x="10897665" y="54647"/>
            <a:ext cx="1033290" cy="138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479811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DB29668E-7B98-43C1-91D4-98129E89D2D4}"/>
              </a:ext>
            </a:extLst>
          </p:cNvPr>
          <p:cNvSpPr/>
          <p:nvPr/>
        </p:nvSpPr>
        <p:spPr>
          <a:xfrm>
            <a:off x="1265608" y="3968708"/>
            <a:ext cx="2558758" cy="425034"/>
          </a:xfrm>
          <a:prstGeom prst="roundRect">
            <a:avLst>
              <a:gd name="adj" fmla="val 50000"/>
            </a:avLst>
          </a:prstGeom>
          <a:solidFill>
            <a:srgbClr val="54BEB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4F36D732-850D-4CF0-969D-FC6AC46D2F36}"/>
              </a:ext>
            </a:extLst>
          </p:cNvPr>
          <p:cNvSpPr/>
          <p:nvPr/>
        </p:nvSpPr>
        <p:spPr>
          <a:xfrm>
            <a:off x="1265608" y="2150371"/>
            <a:ext cx="99681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하루 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7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시간을 일하고 있으며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시급이 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9,000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원입니다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r>
              <a:rPr lang="ko-KR" altLang="en-US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유급주휴일인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ko-KR" altLang="en-US" sz="24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일요일에 낮 </a:t>
            </a:r>
            <a:r>
              <a:rPr lang="en-US" altLang="ko-KR" sz="24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10</a:t>
            </a:r>
            <a:r>
              <a:rPr lang="ko-KR" altLang="en-US" sz="24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시</a:t>
            </a:r>
            <a:r>
              <a:rPr lang="en-US" altLang="ko-KR" sz="24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~</a:t>
            </a:r>
            <a:r>
              <a:rPr lang="ko-KR" altLang="en-US" sz="24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밤 </a:t>
            </a:r>
            <a:r>
              <a:rPr lang="en-US" altLang="ko-KR" sz="24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11</a:t>
            </a:r>
            <a:r>
              <a:rPr lang="ko-KR" altLang="en-US" sz="24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시까지 일했을 경우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이 날 하루 임금은 얼마일까요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? (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점심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저녁식사 시간을 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시간씩 사용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7D55C7A8-E042-4766-B377-2A07A61FB3BC}"/>
              </a:ext>
            </a:extLst>
          </p:cNvPr>
          <p:cNvSpPr/>
          <p:nvPr/>
        </p:nvSpPr>
        <p:spPr>
          <a:xfrm>
            <a:off x="1265608" y="1613738"/>
            <a:ext cx="2558758" cy="425034"/>
          </a:xfrm>
          <a:prstGeom prst="roundRect">
            <a:avLst>
              <a:gd name="adj" fmla="val 50000"/>
            </a:avLst>
          </a:prstGeom>
          <a:solidFill>
            <a:srgbClr val="54BEB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9DE2DEB6-2CB8-479F-83C6-FCC52A287615}"/>
              </a:ext>
            </a:extLst>
          </p:cNvPr>
          <p:cNvSpPr/>
          <p:nvPr/>
        </p:nvSpPr>
        <p:spPr>
          <a:xfrm>
            <a:off x="1424068" y="1646502"/>
            <a:ext cx="2301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QUESTION 01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F1732A73-F7EE-4C48-B94B-45127F63E8A8}"/>
              </a:ext>
            </a:extLst>
          </p:cNvPr>
          <p:cNvSpPr/>
          <p:nvPr/>
        </p:nvSpPr>
        <p:spPr>
          <a:xfrm>
            <a:off x="1424068" y="4006457"/>
            <a:ext cx="2301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QUESTION 02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17E950D-8365-4BAA-8794-3E0B701702A2}"/>
              </a:ext>
            </a:extLst>
          </p:cNvPr>
          <p:cNvSpPr/>
          <p:nvPr/>
        </p:nvSpPr>
        <p:spPr>
          <a:xfrm>
            <a:off x="991602" y="282278"/>
            <a:ext cx="33478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Q&amp;A</a:t>
            </a: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2BDA74BA-6A56-400D-8E9B-176E8CDB84F2}"/>
              </a:ext>
            </a:extLst>
          </p:cNvPr>
          <p:cNvSpPr/>
          <p:nvPr/>
        </p:nvSpPr>
        <p:spPr>
          <a:xfrm>
            <a:off x="2245894" y="413568"/>
            <a:ext cx="9366939" cy="338553"/>
          </a:xfrm>
          <a:prstGeom prst="roundRect">
            <a:avLst>
              <a:gd name="adj" fmla="val 50000"/>
            </a:avLst>
          </a:prstGeom>
          <a:solidFill>
            <a:srgbClr val="54BE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E11D8EF-5199-49F8-9DA1-C156FFA43A4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54BEBA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01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BD65301-BF0D-4E1C-BDF4-5D1515850366}"/>
              </a:ext>
            </a:extLst>
          </p:cNvPr>
          <p:cNvSpPr/>
          <p:nvPr/>
        </p:nvSpPr>
        <p:spPr>
          <a:xfrm>
            <a:off x="8255000" y="423270"/>
            <a:ext cx="280546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연장</a:t>
            </a:r>
            <a:r>
              <a:rPr lang="en-US" altLang="ko-KR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/</a:t>
            </a:r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야간</a:t>
            </a:r>
            <a:r>
              <a:rPr lang="en-US" altLang="ko-KR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/</a:t>
            </a:r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휴일근로수당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011934EF-0273-4D62-B750-1B5B5476BA56}"/>
              </a:ext>
            </a:extLst>
          </p:cNvPr>
          <p:cNvSpPr/>
          <p:nvPr/>
        </p:nvSpPr>
        <p:spPr>
          <a:xfrm>
            <a:off x="1265607" y="4544659"/>
            <a:ext cx="829749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크리스마스 이브라 손님이 많아 근무시간을 바꿔 </a:t>
            </a:r>
            <a:r>
              <a:rPr lang="ko-KR" altLang="en-US" sz="24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저녁 </a:t>
            </a:r>
            <a:r>
              <a:rPr lang="en-US" altLang="ko-KR" sz="24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5</a:t>
            </a:r>
            <a:r>
              <a:rPr lang="ko-KR" altLang="en-US" sz="24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시부터 새벽 </a:t>
            </a:r>
            <a:r>
              <a:rPr lang="en-US" altLang="ko-KR" sz="24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2</a:t>
            </a:r>
            <a:r>
              <a:rPr lang="ko-KR" altLang="en-US" sz="24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시까지 </a:t>
            </a:r>
            <a:r>
              <a:rPr lang="en-US" altLang="ko-KR" sz="24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8</a:t>
            </a:r>
            <a:r>
              <a:rPr lang="ko-KR" altLang="en-US" sz="24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시간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을 일했습니다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시급은 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9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천원을 받고 있습니다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하루 임금은 얼마일까요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? (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저녁식사시간 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7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시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~8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시까지 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1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시간 사용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</a:p>
        </p:txBody>
      </p:sp>
      <p:pic>
        <p:nvPicPr>
          <p:cNvPr id="22" name="그림 21">
            <a:extLst>
              <a:ext uri="{FF2B5EF4-FFF2-40B4-BE49-F238E27FC236}">
                <a16:creationId xmlns:a16="http://schemas.microsoft.com/office/drawing/2014/main" id="{A412B68C-AE11-4D00-8B56-EEFBCCDBEE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19015" y="3567458"/>
            <a:ext cx="1435075" cy="2607108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:a16="http://schemas.microsoft.com/office/drawing/2014/main" id="{EE8D576B-F010-4740-828B-E267AC0A4C8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87" t="12896" r="26371" b="11617"/>
          <a:stretch/>
        </p:blipFill>
        <p:spPr>
          <a:xfrm>
            <a:off x="11399159" y="247732"/>
            <a:ext cx="424051" cy="570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1671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>
            <a:extLst>
              <a:ext uri="{FF2B5EF4-FFF2-40B4-BE49-F238E27FC236}">
                <a16:creationId xmlns:a16="http://schemas.microsoft.com/office/drawing/2014/main" id="{30FF15CC-B9A9-4C60-ABB6-F1EBE8128D98}"/>
              </a:ext>
            </a:extLst>
          </p:cNvPr>
          <p:cNvSpPr/>
          <p:nvPr/>
        </p:nvSpPr>
        <p:spPr>
          <a:xfrm>
            <a:off x="0" y="5364798"/>
            <a:ext cx="12192000" cy="1127442"/>
          </a:xfrm>
          <a:prstGeom prst="rect">
            <a:avLst/>
          </a:prstGeom>
          <a:solidFill>
            <a:srgbClr val="54BEB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2348AEA5-4DC0-45A6-95D8-56097FC54A21}"/>
              </a:ext>
            </a:extLst>
          </p:cNvPr>
          <p:cNvSpPr/>
          <p:nvPr/>
        </p:nvSpPr>
        <p:spPr>
          <a:xfrm>
            <a:off x="1" y="1758889"/>
            <a:ext cx="12192000" cy="11849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사용자의 귀책사유로 휴업하는 경우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사용자는 휴업 기간 중 근로자에게 </a:t>
            </a:r>
            <a:endParaRPr lang="en-US" altLang="ko-KR" sz="2800" dirty="0"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ko-KR" altLang="en-US" sz="28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평균 임금 </a:t>
            </a:r>
            <a:r>
              <a:rPr lang="en-US" altLang="ko-KR" sz="28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70% </a:t>
            </a:r>
            <a:r>
              <a:rPr lang="ko-KR" altLang="en-US" sz="28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이상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의 수당을 지급해야 합니다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</a:p>
          <a:p>
            <a:pPr algn="ctr"/>
            <a:r>
              <a:rPr lang="en-US" altLang="ko-KR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(5</a:t>
            </a:r>
            <a:r>
              <a:rPr lang="ko-KR" altLang="en-US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인 이상 근무하는 사업장에만 해당됨</a:t>
            </a:r>
            <a:r>
              <a:rPr lang="en-US" altLang="ko-KR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5F715F9E-1B7D-46E5-B8BE-240FB3A78F2B}"/>
              </a:ext>
            </a:extLst>
          </p:cNvPr>
          <p:cNvSpPr/>
          <p:nvPr/>
        </p:nvSpPr>
        <p:spPr>
          <a:xfrm>
            <a:off x="253022" y="386080"/>
            <a:ext cx="11186160" cy="914399"/>
          </a:xfrm>
          <a:prstGeom prst="roundRect">
            <a:avLst>
              <a:gd name="adj" fmla="val 50000"/>
            </a:avLst>
          </a:prstGeom>
          <a:solidFill>
            <a:srgbClr val="54BE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6D988FB-D913-4B6C-A637-009B77CDFE03}"/>
              </a:ext>
            </a:extLst>
          </p:cNvPr>
          <p:cNvSpPr/>
          <p:nvPr/>
        </p:nvSpPr>
        <p:spPr>
          <a:xfrm>
            <a:off x="1208459" y="528196"/>
            <a:ext cx="736658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휴업수당</a:t>
            </a: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DF8F10B1-C2F2-43A8-B594-681B9BEA216F}"/>
              </a:ext>
            </a:extLst>
          </p:cNvPr>
          <p:cNvGrpSpPr/>
          <p:nvPr/>
        </p:nvGrpSpPr>
        <p:grpSpPr>
          <a:xfrm>
            <a:off x="417567" y="397367"/>
            <a:ext cx="913377" cy="780463"/>
            <a:chOff x="5889346" y="3307906"/>
            <a:chExt cx="553844" cy="473247"/>
          </a:xfrm>
        </p:grpSpPr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804DC53B-42EC-4E70-B8BC-9A56D3B58537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BEF1A12E-761B-4AA8-82BB-2C37D8F681B5}"/>
                </a:ext>
              </a:extLst>
            </p:cNvPr>
            <p:cNvSpPr/>
            <p:nvPr/>
          </p:nvSpPr>
          <p:spPr>
            <a:xfrm>
              <a:off x="5964553" y="3307906"/>
              <a:ext cx="478637" cy="4269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3000" dirty="0">
                  <a:solidFill>
                    <a:srgbClr val="54BEBA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3000" dirty="0">
                <a:solidFill>
                  <a:srgbClr val="54BEBA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E837D565-C57A-42C8-B2D8-7EF854F63C08}"/>
              </a:ext>
            </a:extLst>
          </p:cNvPr>
          <p:cNvSpPr/>
          <p:nvPr/>
        </p:nvSpPr>
        <p:spPr>
          <a:xfrm>
            <a:off x="1785815" y="3147014"/>
            <a:ext cx="9258105" cy="185820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사용자에게 휴업의 책임이 있어 일을 하고 싶어도 못할 경우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휴업수당을 받을 수 있습니다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</a:t>
            </a:r>
          </a:p>
          <a:p>
            <a:pPr>
              <a:lnSpc>
                <a:spcPct val="130000"/>
              </a:lnSpc>
            </a:pP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[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생각해 보기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] 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어떤 경우가 있을까요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?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사용자에게 휴업의 책임이 없을 경우에는 휴업수당을 받을 수 없습니다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</a:t>
            </a:r>
          </a:p>
          <a:p>
            <a:pPr>
              <a:lnSpc>
                <a:spcPct val="130000"/>
              </a:lnSpc>
            </a:pP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[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생각해 보기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] 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어떤 경우가 있을까요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?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휴업수당을 받지 못했을 경우에는 임금체불에 해당되며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3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년 이내에 지급을 청구할 수 있습니다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0501F576-C735-4659-855A-966E8BC0D1F7}"/>
              </a:ext>
            </a:extLst>
          </p:cNvPr>
          <p:cNvSpPr/>
          <p:nvPr/>
        </p:nvSpPr>
        <p:spPr>
          <a:xfrm>
            <a:off x="777241" y="5728464"/>
            <a:ext cx="80721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휴업수당 미 지급 시 </a:t>
            </a:r>
            <a:r>
              <a: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3</a:t>
            </a:r>
            <a:r>
              <a:rPr lang="ko-KR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년 이하 징역 또는 </a:t>
            </a:r>
            <a:r>
              <a: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3</a:t>
            </a:r>
            <a:r>
              <a:rPr lang="ko-KR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천만원 이하 벌금</a:t>
            </a:r>
          </a:p>
        </p:txBody>
      </p:sp>
      <p:pic>
        <p:nvPicPr>
          <p:cNvPr id="3" name="그림 2" descr="방, 그리기이(가) 표시된 사진&#10;&#10;자동 생성된 설명">
            <a:extLst>
              <a:ext uri="{FF2B5EF4-FFF2-40B4-BE49-F238E27FC236}">
                <a16:creationId xmlns:a16="http://schemas.microsoft.com/office/drawing/2014/main" id="{6BC570B2-E1FF-48EC-B9E7-E77DA1566BF8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0017" y="5211609"/>
            <a:ext cx="1857375" cy="1203854"/>
          </a:xfrm>
          <a:prstGeom prst="rect">
            <a:avLst/>
          </a:prstGeom>
        </p:spPr>
      </p:pic>
      <p:pic>
        <p:nvPicPr>
          <p:cNvPr id="30" name="그림 29">
            <a:extLst>
              <a:ext uri="{FF2B5EF4-FFF2-40B4-BE49-F238E27FC236}">
                <a16:creationId xmlns:a16="http://schemas.microsoft.com/office/drawing/2014/main" id="{A65315B3-C15C-448A-A24F-8E0E3A0ACB7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87" t="12896" r="26371" b="11617"/>
          <a:stretch/>
        </p:blipFill>
        <p:spPr>
          <a:xfrm>
            <a:off x="10897665" y="54647"/>
            <a:ext cx="1033290" cy="138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29139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DB29668E-7B98-43C1-91D4-98129E89D2D4}"/>
              </a:ext>
            </a:extLst>
          </p:cNvPr>
          <p:cNvSpPr/>
          <p:nvPr/>
        </p:nvSpPr>
        <p:spPr>
          <a:xfrm>
            <a:off x="899848" y="4293452"/>
            <a:ext cx="2558758" cy="425034"/>
          </a:xfrm>
          <a:prstGeom prst="roundRect">
            <a:avLst>
              <a:gd name="adj" fmla="val 50000"/>
            </a:avLst>
          </a:prstGeom>
          <a:solidFill>
            <a:srgbClr val="54BEB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4F36D732-850D-4CF0-969D-FC6AC46D2F36}"/>
              </a:ext>
            </a:extLst>
          </p:cNvPr>
          <p:cNvSpPr/>
          <p:nvPr/>
        </p:nvSpPr>
        <p:spPr>
          <a:xfrm>
            <a:off x="899848" y="2191011"/>
            <a:ext cx="1024059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대형마트에서 명절 선물세트를 판매하는 아르바이트를 했습니다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</a:p>
          <a:p>
            <a:r>
              <a:rPr lang="ko-KR" altLang="en-US" sz="24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처음엔 </a:t>
            </a:r>
            <a:r>
              <a:rPr lang="en-US" altLang="ko-KR" sz="24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6</a:t>
            </a:r>
            <a:r>
              <a:rPr lang="ko-KR" altLang="en-US" sz="24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일 동안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아르바이트를 하기로 했는데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아르바이트를 시작한 지 이틀이 지나고 물건이 다 팔렸는데 추가 공급 계획이 없다며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en-US" altLang="ko-KR" sz="24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3</a:t>
            </a:r>
            <a:r>
              <a:rPr lang="ko-KR" altLang="en-US" sz="24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일만 나오라고 합니다</a:t>
            </a:r>
            <a:r>
              <a:rPr lang="en-US" altLang="ko-KR" sz="24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.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</a:p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어쩔 수 없이 그만둬야 하나요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?</a:t>
            </a: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7D55C7A8-E042-4766-B377-2A07A61FB3BC}"/>
              </a:ext>
            </a:extLst>
          </p:cNvPr>
          <p:cNvSpPr/>
          <p:nvPr/>
        </p:nvSpPr>
        <p:spPr>
          <a:xfrm>
            <a:off x="899848" y="1654378"/>
            <a:ext cx="2558758" cy="425034"/>
          </a:xfrm>
          <a:prstGeom prst="roundRect">
            <a:avLst>
              <a:gd name="adj" fmla="val 50000"/>
            </a:avLst>
          </a:prstGeom>
          <a:solidFill>
            <a:srgbClr val="54BEB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9DE2DEB6-2CB8-479F-83C6-FCC52A287615}"/>
              </a:ext>
            </a:extLst>
          </p:cNvPr>
          <p:cNvSpPr/>
          <p:nvPr/>
        </p:nvSpPr>
        <p:spPr>
          <a:xfrm>
            <a:off x="1058308" y="1687142"/>
            <a:ext cx="2301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QUESTION 01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F1732A73-F7EE-4C48-B94B-45127F63E8A8}"/>
              </a:ext>
            </a:extLst>
          </p:cNvPr>
          <p:cNvSpPr/>
          <p:nvPr/>
        </p:nvSpPr>
        <p:spPr>
          <a:xfrm>
            <a:off x="1058308" y="4331201"/>
            <a:ext cx="2301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QUESTION 02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17E950D-8365-4BAA-8794-3E0B701702A2}"/>
              </a:ext>
            </a:extLst>
          </p:cNvPr>
          <p:cNvSpPr/>
          <p:nvPr/>
        </p:nvSpPr>
        <p:spPr>
          <a:xfrm>
            <a:off x="991602" y="282278"/>
            <a:ext cx="33478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Q&amp;A</a:t>
            </a: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2BDA74BA-6A56-400D-8E9B-176E8CDB84F2}"/>
              </a:ext>
            </a:extLst>
          </p:cNvPr>
          <p:cNvSpPr/>
          <p:nvPr/>
        </p:nvSpPr>
        <p:spPr>
          <a:xfrm>
            <a:off x="2245894" y="413568"/>
            <a:ext cx="9366939" cy="338553"/>
          </a:xfrm>
          <a:prstGeom prst="roundRect">
            <a:avLst>
              <a:gd name="adj" fmla="val 50000"/>
            </a:avLst>
          </a:prstGeom>
          <a:solidFill>
            <a:srgbClr val="54BE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E11D8EF-5199-49F8-9DA1-C156FFA43A4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54BEBA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01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BD65301-BF0D-4E1C-BDF4-5D1515850366}"/>
              </a:ext>
            </a:extLst>
          </p:cNvPr>
          <p:cNvSpPr/>
          <p:nvPr/>
        </p:nvSpPr>
        <p:spPr>
          <a:xfrm>
            <a:off x="9216322" y="423270"/>
            <a:ext cx="184414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휴업수당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011934EF-0273-4D62-B750-1B5B5476BA56}"/>
              </a:ext>
            </a:extLst>
          </p:cNvPr>
          <p:cNvSpPr/>
          <p:nvPr/>
        </p:nvSpPr>
        <p:spPr>
          <a:xfrm>
            <a:off x="899847" y="4869403"/>
            <a:ext cx="829749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일하고 있는 가게에서 </a:t>
            </a:r>
            <a:r>
              <a:rPr lang="ko-KR" altLang="en-US" sz="24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인테리어를 한다고 </a:t>
            </a:r>
            <a:r>
              <a:rPr lang="en-US" altLang="ko-KR" sz="24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10</a:t>
            </a:r>
            <a:r>
              <a:rPr lang="ko-KR" altLang="en-US" sz="24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일 동안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쉬라고 합니다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이럴 경우 </a:t>
            </a:r>
            <a:r>
              <a:rPr lang="ko-KR" altLang="en-US" sz="24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휴업수당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을 받을 수 있나요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? (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가게 직원은 총 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7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명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</a:p>
        </p:txBody>
      </p:sp>
      <p:pic>
        <p:nvPicPr>
          <p:cNvPr id="20" name="그림 19">
            <a:extLst>
              <a:ext uri="{FF2B5EF4-FFF2-40B4-BE49-F238E27FC236}">
                <a16:creationId xmlns:a16="http://schemas.microsoft.com/office/drawing/2014/main" id="{170FD2E5-98DE-4D18-9176-A140DBCF8A8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344" r="29798"/>
          <a:stretch/>
        </p:blipFill>
        <p:spPr>
          <a:xfrm>
            <a:off x="9489813" y="3507301"/>
            <a:ext cx="1841640" cy="3019206"/>
          </a:xfrm>
          <a:prstGeom prst="rect">
            <a:avLst/>
          </a:prstGeom>
        </p:spPr>
      </p:pic>
      <p:pic>
        <p:nvPicPr>
          <p:cNvPr id="24" name="그림 23">
            <a:extLst>
              <a:ext uri="{FF2B5EF4-FFF2-40B4-BE49-F238E27FC236}">
                <a16:creationId xmlns:a16="http://schemas.microsoft.com/office/drawing/2014/main" id="{964D9A71-351B-4738-ADDD-FE566D69F4B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87" t="12896" r="26371" b="11617"/>
          <a:stretch/>
        </p:blipFill>
        <p:spPr>
          <a:xfrm>
            <a:off x="11399159" y="247732"/>
            <a:ext cx="424051" cy="570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63412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>
            <a:extLst>
              <a:ext uri="{FF2B5EF4-FFF2-40B4-BE49-F238E27FC236}">
                <a16:creationId xmlns:a16="http://schemas.microsoft.com/office/drawing/2014/main" id="{30FF15CC-B9A9-4C60-ABB6-F1EBE8128D98}"/>
              </a:ext>
            </a:extLst>
          </p:cNvPr>
          <p:cNvSpPr/>
          <p:nvPr/>
        </p:nvSpPr>
        <p:spPr>
          <a:xfrm>
            <a:off x="0" y="5364798"/>
            <a:ext cx="12192000" cy="1127442"/>
          </a:xfrm>
          <a:prstGeom prst="rect">
            <a:avLst/>
          </a:prstGeom>
          <a:solidFill>
            <a:srgbClr val="54BEB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5F715F9E-1B7D-46E5-B8BE-240FB3A78F2B}"/>
              </a:ext>
            </a:extLst>
          </p:cNvPr>
          <p:cNvSpPr/>
          <p:nvPr/>
        </p:nvSpPr>
        <p:spPr>
          <a:xfrm>
            <a:off x="253022" y="386080"/>
            <a:ext cx="11186160" cy="914399"/>
          </a:xfrm>
          <a:prstGeom prst="roundRect">
            <a:avLst>
              <a:gd name="adj" fmla="val 50000"/>
            </a:avLst>
          </a:prstGeom>
          <a:solidFill>
            <a:srgbClr val="54BE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6D988FB-D913-4B6C-A637-009B77CDFE03}"/>
              </a:ext>
            </a:extLst>
          </p:cNvPr>
          <p:cNvSpPr/>
          <p:nvPr/>
        </p:nvSpPr>
        <p:spPr>
          <a:xfrm>
            <a:off x="1208459" y="528196"/>
            <a:ext cx="736658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퇴직금</a:t>
            </a: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DF8F10B1-C2F2-43A8-B594-681B9BEA216F}"/>
              </a:ext>
            </a:extLst>
          </p:cNvPr>
          <p:cNvGrpSpPr/>
          <p:nvPr/>
        </p:nvGrpSpPr>
        <p:grpSpPr>
          <a:xfrm>
            <a:off x="417567" y="397367"/>
            <a:ext cx="913377" cy="780463"/>
            <a:chOff x="5889346" y="3307906"/>
            <a:chExt cx="553844" cy="473247"/>
          </a:xfrm>
        </p:grpSpPr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804DC53B-42EC-4E70-B8BC-9A56D3B58537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BEF1A12E-761B-4AA8-82BB-2C37D8F681B5}"/>
                </a:ext>
              </a:extLst>
            </p:cNvPr>
            <p:cNvSpPr/>
            <p:nvPr/>
          </p:nvSpPr>
          <p:spPr>
            <a:xfrm>
              <a:off x="5964553" y="3307906"/>
              <a:ext cx="478637" cy="4269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3000" dirty="0">
                  <a:solidFill>
                    <a:srgbClr val="54BEBA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3000" dirty="0">
                <a:solidFill>
                  <a:srgbClr val="54BEBA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0501F576-C735-4659-855A-966E8BC0D1F7}"/>
              </a:ext>
            </a:extLst>
          </p:cNvPr>
          <p:cNvSpPr/>
          <p:nvPr/>
        </p:nvSpPr>
        <p:spPr>
          <a:xfrm>
            <a:off x="777240" y="5728464"/>
            <a:ext cx="106375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퇴직금 지급 기한 위반 시 </a:t>
            </a:r>
            <a:r>
              <a: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3</a:t>
            </a:r>
            <a:r>
              <a:rPr lang="ko-KR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년 이하 징역 또는 </a:t>
            </a:r>
            <a:r>
              <a: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2</a:t>
            </a:r>
            <a:r>
              <a:rPr lang="ko-KR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천 만원 이하 벌금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21C4D7BE-D50C-436B-84C0-0BEEA4E254BA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0991" y="4710495"/>
            <a:ext cx="1529250" cy="15625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6" name="직사각형 25">
            <a:extLst>
              <a:ext uri="{FF2B5EF4-FFF2-40B4-BE49-F238E27FC236}">
                <a16:creationId xmlns:a16="http://schemas.microsoft.com/office/drawing/2014/main" id="{D5265EB1-D7F7-4BC3-95F1-3407B5049B92}"/>
              </a:ext>
            </a:extLst>
          </p:cNvPr>
          <p:cNvSpPr/>
          <p:nvPr/>
        </p:nvSpPr>
        <p:spPr>
          <a:xfrm>
            <a:off x="2013781" y="2657326"/>
            <a:ext cx="8451020" cy="228210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5750" indent="-285750">
              <a:lnSpc>
                <a:spcPct val="134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퇴직금은 퇴직한 후 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14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일 이내에 지급해야 합니다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 marL="285750" indent="-285750">
              <a:lnSpc>
                <a:spcPct val="134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일한 기간 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1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년 당 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30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일분 이상의 평균임금을 퇴직금으로 받을 수 있습니다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</a:t>
            </a:r>
          </a:p>
          <a:p>
            <a:pPr>
              <a:lnSpc>
                <a:spcPct val="134000"/>
              </a:lnSpc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→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퇴직금 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= 30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일분의 평균임금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X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계속근로연수</a:t>
            </a:r>
            <a:endParaRPr lang="en-US" altLang="ko-KR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>
              <a:lnSpc>
                <a:spcPct val="134000"/>
              </a:lnSpc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→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4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대 보험 가입 여부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근로계약서 작성 여부와 상관없이 퇴직금 발생</a:t>
            </a:r>
            <a:endParaRPr lang="en-US" altLang="ko-KR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>
              <a:lnSpc>
                <a:spcPct val="134000"/>
              </a:lnSpc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→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일을 시작할 때 퇴직금을 안 받겠다고 약속했더라도 이는 부당한 서약으로 무효임</a:t>
            </a:r>
            <a:endParaRPr lang="en-US" altLang="ko-KR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 marL="285750" indent="-285750">
              <a:lnSpc>
                <a:spcPct val="134000"/>
              </a:lnSpc>
              <a:buFont typeface="Wingdings" panose="05000000000000000000" pitchFamily="2" charset="2"/>
              <a:buChar char="§"/>
            </a:pP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사업주가 퇴직금을 주지 않으면 임금체불에 해당됩니다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→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3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년 이내 지급 청구 가능</a:t>
            </a:r>
            <a:endParaRPr lang="en-US" altLang="ko-KR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63EE1F1F-A8C8-464C-93B4-D4B86A518A57}"/>
              </a:ext>
            </a:extLst>
          </p:cNvPr>
          <p:cNvSpPr/>
          <p:nvPr/>
        </p:nvSpPr>
        <p:spPr>
          <a:xfrm>
            <a:off x="1" y="1972249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28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1</a:t>
            </a:r>
            <a:r>
              <a:rPr lang="ko-KR" altLang="en-US" sz="28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주일에 </a:t>
            </a:r>
            <a:r>
              <a:rPr lang="en-US" altLang="ko-KR" sz="28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15</a:t>
            </a:r>
            <a:r>
              <a:rPr lang="ko-KR" altLang="en-US" sz="28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시간 이상</a:t>
            </a:r>
            <a:r>
              <a:rPr lang="en-US" altLang="ko-KR" sz="28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, 1</a:t>
            </a:r>
            <a:r>
              <a:rPr lang="ko-KR" altLang="en-US" sz="28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년 이상 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계속 일했으면 퇴직금을 받을 수 있습니다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</p:txBody>
      </p:sp>
      <p:pic>
        <p:nvPicPr>
          <p:cNvPr id="33" name="그림 32">
            <a:extLst>
              <a:ext uri="{FF2B5EF4-FFF2-40B4-BE49-F238E27FC236}">
                <a16:creationId xmlns:a16="http://schemas.microsoft.com/office/drawing/2014/main" id="{97607F58-696B-4A2C-B996-1BFF2C55539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87" t="12896" r="26371" b="11617"/>
          <a:stretch/>
        </p:blipFill>
        <p:spPr>
          <a:xfrm>
            <a:off x="10897665" y="54647"/>
            <a:ext cx="1033290" cy="138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57087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4F36D732-850D-4CF0-969D-FC6AC46D2F36}"/>
              </a:ext>
            </a:extLst>
          </p:cNvPr>
          <p:cNvSpPr/>
          <p:nvPr/>
        </p:nvSpPr>
        <p:spPr>
          <a:xfrm>
            <a:off x="1265608" y="2150371"/>
            <a:ext cx="102405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백화점 아르바이트를 </a:t>
            </a:r>
            <a:r>
              <a:rPr lang="en-US" altLang="ko-KR" sz="24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2</a:t>
            </a:r>
            <a:r>
              <a:rPr lang="ko-KR" altLang="en-US" sz="24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년 동안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하고 그만두었습니다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주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6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 하루 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6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시간씩 근무하고 급여는 하루 일당을 계산해서 매월 받았습니다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퇴직금 이야기를 하니까 </a:t>
            </a:r>
            <a:r>
              <a:rPr lang="ko-KR" altLang="en-US" sz="24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정식 근로계약서를 쓰지 않은 일용직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은 퇴직금이 없다고 합니다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저도 퇴직금을 받을 수 있나요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?</a:t>
            </a: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7D55C7A8-E042-4766-B377-2A07A61FB3BC}"/>
              </a:ext>
            </a:extLst>
          </p:cNvPr>
          <p:cNvSpPr/>
          <p:nvPr/>
        </p:nvSpPr>
        <p:spPr>
          <a:xfrm>
            <a:off x="1265608" y="1613738"/>
            <a:ext cx="2558758" cy="425034"/>
          </a:xfrm>
          <a:prstGeom prst="roundRect">
            <a:avLst>
              <a:gd name="adj" fmla="val 50000"/>
            </a:avLst>
          </a:prstGeom>
          <a:solidFill>
            <a:srgbClr val="54BEB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9DE2DEB6-2CB8-479F-83C6-FCC52A287615}"/>
              </a:ext>
            </a:extLst>
          </p:cNvPr>
          <p:cNvSpPr/>
          <p:nvPr/>
        </p:nvSpPr>
        <p:spPr>
          <a:xfrm>
            <a:off x="1424068" y="1646502"/>
            <a:ext cx="2301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QUESTION 01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17E950D-8365-4BAA-8794-3E0B701702A2}"/>
              </a:ext>
            </a:extLst>
          </p:cNvPr>
          <p:cNvSpPr/>
          <p:nvPr/>
        </p:nvSpPr>
        <p:spPr>
          <a:xfrm>
            <a:off x="991602" y="282278"/>
            <a:ext cx="33478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Q&amp;A</a:t>
            </a: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2BDA74BA-6A56-400D-8E9B-176E8CDB84F2}"/>
              </a:ext>
            </a:extLst>
          </p:cNvPr>
          <p:cNvSpPr/>
          <p:nvPr/>
        </p:nvSpPr>
        <p:spPr>
          <a:xfrm>
            <a:off x="2245894" y="413568"/>
            <a:ext cx="9366939" cy="338553"/>
          </a:xfrm>
          <a:prstGeom prst="roundRect">
            <a:avLst>
              <a:gd name="adj" fmla="val 50000"/>
            </a:avLst>
          </a:prstGeom>
          <a:solidFill>
            <a:srgbClr val="54BE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E11D8EF-5199-49F8-9DA1-C156FFA43A4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54BEBA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01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BD65301-BF0D-4E1C-BDF4-5D1515850366}"/>
              </a:ext>
            </a:extLst>
          </p:cNvPr>
          <p:cNvSpPr/>
          <p:nvPr/>
        </p:nvSpPr>
        <p:spPr>
          <a:xfrm>
            <a:off x="9216322" y="423270"/>
            <a:ext cx="184414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퇴직금</a:t>
            </a:r>
          </a:p>
        </p:txBody>
      </p:sp>
      <p:pic>
        <p:nvPicPr>
          <p:cNvPr id="3" name="그림 2" descr="장난감이(가) 표시된 사진&#10;&#10;자동 생성된 설명">
            <a:extLst>
              <a:ext uri="{FF2B5EF4-FFF2-40B4-BE49-F238E27FC236}">
                <a16:creationId xmlns:a16="http://schemas.microsoft.com/office/drawing/2014/main" id="{4446C681-CCC9-4962-BFC1-70B099353A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1251" y="3507301"/>
            <a:ext cx="4403138" cy="3093720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AC362ACD-22CF-467C-BEC7-940CB086551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87" t="12896" r="26371" b="11617"/>
          <a:stretch/>
        </p:blipFill>
        <p:spPr>
          <a:xfrm>
            <a:off x="11399159" y="247732"/>
            <a:ext cx="424051" cy="570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22374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>
            <a:extLst>
              <a:ext uri="{FF2B5EF4-FFF2-40B4-BE49-F238E27FC236}">
                <a16:creationId xmlns:a16="http://schemas.microsoft.com/office/drawing/2014/main" id="{30FF15CC-B9A9-4C60-ABB6-F1EBE8128D98}"/>
              </a:ext>
            </a:extLst>
          </p:cNvPr>
          <p:cNvSpPr/>
          <p:nvPr/>
        </p:nvSpPr>
        <p:spPr>
          <a:xfrm>
            <a:off x="0" y="5364798"/>
            <a:ext cx="12192000" cy="1127442"/>
          </a:xfrm>
          <a:prstGeom prst="rect">
            <a:avLst/>
          </a:prstGeom>
          <a:solidFill>
            <a:srgbClr val="54BEB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2348AEA5-4DC0-45A6-95D8-56097FC54A21}"/>
              </a:ext>
            </a:extLst>
          </p:cNvPr>
          <p:cNvSpPr/>
          <p:nvPr/>
        </p:nvSpPr>
        <p:spPr>
          <a:xfrm>
            <a:off x="1" y="1758889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8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임금체불되면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ko-KR" altLang="en-US" sz="28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고용노동부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에 신고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진정 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/ 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고소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), 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민사소송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8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체당금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청구 등을</a:t>
            </a:r>
            <a:endParaRPr lang="en-US" altLang="ko-KR" sz="2800" dirty="0"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할 수 있습니다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en-US" altLang="ko-KR" sz="28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3</a:t>
            </a:r>
            <a:r>
              <a:rPr lang="ko-KR" altLang="en-US" sz="28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년 이내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에는 언제든지 임금 지급을 청구할 수 있습니다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5F715F9E-1B7D-46E5-B8BE-240FB3A78F2B}"/>
              </a:ext>
            </a:extLst>
          </p:cNvPr>
          <p:cNvSpPr/>
          <p:nvPr/>
        </p:nvSpPr>
        <p:spPr>
          <a:xfrm>
            <a:off x="253022" y="386080"/>
            <a:ext cx="11186160" cy="914399"/>
          </a:xfrm>
          <a:prstGeom prst="roundRect">
            <a:avLst>
              <a:gd name="adj" fmla="val 50000"/>
            </a:avLst>
          </a:prstGeom>
          <a:solidFill>
            <a:srgbClr val="54BE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6D988FB-D913-4B6C-A637-009B77CDFE03}"/>
              </a:ext>
            </a:extLst>
          </p:cNvPr>
          <p:cNvSpPr/>
          <p:nvPr/>
        </p:nvSpPr>
        <p:spPr>
          <a:xfrm>
            <a:off x="1208459" y="528196"/>
            <a:ext cx="736658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임금체불 해결방안</a:t>
            </a: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DF8F10B1-C2F2-43A8-B594-681B9BEA216F}"/>
              </a:ext>
            </a:extLst>
          </p:cNvPr>
          <p:cNvGrpSpPr/>
          <p:nvPr/>
        </p:nvGrpSpPr>
        <p:grpSpPr>
          <a:xfrm>
            <a:off x="417567" y="397367"/>
            <a:ext cx="913377" cy="780463"/>
            <a:chOff x="5889346" y="3307906"/>
            <a:chExt cx="553844" cy="473247"/>
          </a:xfrm>
        </p:grpSpPr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804DC53B-42EC-4E70-B8BC-9A56D3B58537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BEF1A12E-761B-4AA8-82BB-2C37D8F681B5}"/>
                </a:ext>
              </a:extLst>
            </p:cNvPr>
            <p:cNvSpPr/>
            <p:nvPr/>
          </p:nvSpPr>
          <p:spPr>
            <a:xfrm>
              <a:off x="5964553" y="3307906"/>
              <a:ext cx="478637" cy="4269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3000" dirty="0">
                  <a:solidFill>
                    <a:srgbClr val="54BEBA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3000" dirty="0">
                <a:solidFill>
                  <a:srgbClr val="54BEBA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E837D565-C57A-42C8-B2D8-7EF854F63C08}"/>
              </a:ext>
            </a:extLst>
          </p:cNvPr>
          <p:cNvSpPr/>
          <p:nvPr/>
        </p:nvSpPr>
        <p:spPr>
          <a:xfrm>
            <a:off x="1330944" y="2948917"/>
            <a:ext cx="9747901" cy="185820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고용노동부에 임금체불을 신고하면 민사소송보다 간편하고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빠른 시일 내에 해결할 수 있습니다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고용노동부 신고나 사용자와 소통하는 것이 두렵다면 서울시 무료 노동상담을 받으세요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>
              <a:lnSpc>
                <a:spcPct val="130000"/>
              </a:lnSpc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→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서울노동권익센터 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(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상담 번호 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02-376-0001)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2015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년 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7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월 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1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일부터 체불임금 소송을 해서 법원 확정 판결을 받으면 정부가 사업주를 대신해</a:t>
            </a:r>
            <a:endParaRPr lang="en-US" altLang="ko-KR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>
              <a:lnSpc>
                <a:spcPct val="130000"/>
              </a:lnSpc>
            </a:pP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400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만원까지 체불임금을 지급합니다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0501F576-C735-4659-855A-966E8BC0D1F7}"/>
              </a:ext>
            </a:extLst>
          </p:cNvPr>
          <p:cNvSpPr/>
          <p:nvPr/>
        </p:nvSpPr>
        <p:spPr>
          <a:xfrm>
            <a:off x="777240" y="5728464"/>
            <a:ext cx="106375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임금 체불 시 </a:t>
            </a:r>
            <a:r>
              <a: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3</a:t>
            </a:r>
            <a:r>
              <a:rPr lang="ko-KR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년 이하 징역 또는 </a:t>
            </a:r>
            <a:r>
              <a: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3</a:t>
            </a:r>
            <a:r>
              <a:rPr lang="ko-KR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천 만원 이하 벌금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D6048F1E-B7C2-4162-A6D7-D7BADDC2FB64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3041" y="4412509"/>
            <a:ext cx="889001" cy="1904578"/>
          </a:xfrm>
          <a:prstGeom prst="rect">
            <a:avLst/>
          </a:prstGeom>
        </p:spPr>
      </p:pic>
      <p:pic>
        <p:nvPicPr>
          <p:cNvPr id="29" name="그림 28">
            <a:extLst>
              <a:ext uri="{FF2B5EF4-FFF2-40B4-BE49-F238E27FC236}">
                <a16:creationId xmlns:a16="http://schemas.microsoft.com/office/drawing/2014/main" id="{569A9F26-3698-4DC2-B8A9-C406987F2DF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87" t="12896" r="26371" b="11617"/>
          <a:stretch/>
        </p:blipFill>
        <p:spPr>
          <a:xfrm>
            <a:off x="10897665" y="54647"/>
            <a:ext cx="1033290" cy="138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9604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직사각형 53">
            <a:extLst>
              <a:ext uri="{FF2B5EF4-FFF2-40B4-BE49-F238E27FC236}">
                <a16:creationId xmlns:a16="http://schemas.microsoft.com/office/drawing/2014/main" id="{A6890B47-1BE7-431E-8777-BBD01B5DA781}"/>
              </a:ext>
            </a:extLst>
          </p:cNvPr>
          <p:cNvSpPr/>
          <p:nvPr/>
        </p:nvSpPr>
        <p:spPr>
          <a:xfrm>
            <a:off x="943476" y="306341"/>
            <a:ext cx="33478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처리절차</a:t>
            </a:r>
            <a:endParaRPr lang="en-US" altLang="ko-KR" sz="2800" dirty="0"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36" name="사각형: 둥근 모서리 35">
            <a:extLst>
              <a:ext uri="{FF2B5EF4-FFF2-40B4-BE49-F238E27FC236}">
                <a16:creationId xmlns:a16="http://schemas.microsoft.com/office/drawing/2014/main" id="{EEF64123-0E5D-45E8-BBC1-B9FE52A691DA}"/>
              </a:ext>
            </a:extLst>
          </p:cNvPr>
          <p:cNvSpPr/>
          <p:nvPr/>
        </p:nvSpPr>
        <p:spPr>
          <a:xfrm>
            <a:off x="2688891" y="413568"/>
            <a:ext cx="8923944" cy="338553"/>
          </a:xfrm>
          <a:prstGeom prst="roundRect">
            <a:avLst>
              <a:gd name="adj" fmla="val 50000"/>
            </a:avLst>
          </a:prstGeom>
          <a:solidFill>
            <a:srgbClr val="54BE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49" name="직사각형 48">
            <a:extLst>
              <a:ext uri="{FF2B5EF4-FFF2-40B4-BE49-F238E27FC236}">
                <a16:creationId xmlns:a16="http://schemas.microsoft.com/office/drawing/2014/main" id="{44FDCBB0-E2FE-4890-B0CE-EBB1F4D6890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54BEBA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01</a:t>
            </a: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D61406E1-FAF9-4862-843F-38FBD853885A}"/>
              </a:ext>
            </a:extLst>
          </p:cNvPr>
          <p:cNvSpPr/>
          <p:nvPr/>
        </p:nvSpPr>
        <p:spPr>
          <a:xfrm>
            <a:off x="9216322" y="423270"/>
            <a:ext cx="184414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임금체불 해결방안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2601CF84-A601-4114-8908-EFB12E8F2298}"/>
              </a:ext>
            </a:extLst>
          </p:cNvPr>
          <p:cNvSpPr/>
          <p:nvPr/>
        </p:nvSpPr>
        <p:spPr>
          <a:xfrm>
            <a:off x="314960" y="1357447"/>
            <a:ext cx="5730240" cy="2312127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bg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 latinLnBrk="0"/>
            <a:endParaRPr lang="ko-KR" altLang="en-US" sz="2400" dirty="0">
              <a:solidFill>
                <a:prstClr val="white"/>
              </a:solidFill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F7220744-7EA9-4D1B-9810-BBE007BCFB26}"/>
              </a:ext>
            </a:extLst>
          </p:cNvPr>
          <p:cNvSpPr/>
          <p:nvPr/>
        </p:nvSpPr>
        <p:spPr>
          <a:xfrm>
            <a:off x="6146800" y="1357447"/>
            <a:ext cx="5730240" cy="2312127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bg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 latinLnBrk="0"/>
            <a:endParaRPr lang="ko-KR" altLang="en-US" sz="2400" dirty="0">
              <a:solidFill>
                <a:prstClr val="white"/>
              </a:solidFill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E38F7B0E-0A62-4965-95BF-B34B74F161F1}"/>
              </a:ext>
            </a:extLst>
          </p:cNvPr>
          <p:cNvSpPr/>
          <p:nvPr/>
        </p:nvSpPr>
        <p:spPr>
          <a:xfrm>
            <a:off x="6146800" y="3771173"/>
            <a:ext cx="5730240" cy="2312127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bg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 latinLnBrk="0"/>
            <a:endParaRPr lang="ko-KR" altLang="en-US" sz="2400" dirty="0">
              <a:solidFill>
                <a:prstClr val="white"/>
              </a:solidFill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0D7E706D-631A-4571-8E73-2706EEE2A8C5}"/>
              </a:ext>
            </a:extLst>
          </p:cNvPr>
          <p:cNvSpPr/>
          <p:nvPr/>
        </p:nvSpPr>
        <p:spPr>
          <a:xfrm>
            <a:off x="314960" y="3771173"/>
            <a:ext cx="5730240" cy="2312127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bg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 latinLnBrk="0"/>
            <a:endParaRPr lang="ko-KR" altLang="en-US" sz="2400" dirty="0">
              <a:solidFill>
                <a:prstClr val="white"/>
              </a:solidFill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id="{12CE537F-5B6B-45E5-A1C2-F409D20F7262}"/>
              </a:ext>
            </a:extLst>
          </p:cNvPr>
          <p:cNvGrpSpPr/>
          <p:nvPr/>
        </p:nvGrpSpPr>
        <p:grpSpPr>
          <a:xfrm>
            <a:off x="5090176" y="2601321"/>
            <a:ext cx="2131468" cy="2238106"/>
            <a:chOff x="4958487" y="2463043"/>
            <a:chExt cx="2394845" cy="2514661"/>
          </a:xfrm>
        </p:grpSpPr>
        <p:sp>
          <p:nvSpPr>
            <p:cNvPr id="13" name="타원 12">
              <a:extLst>
                <a:ext uri="{FF2B5EF4-FFF2-40B4-BE49-F238E27FC236}">
                  <a16:creationId xmlns:a16="http://schemas.microsoft.com/office/drawing/2014/main" id="{D186E875-459C-4D11-989C-D2A0804A2973}"/>
                </a:ext>
              </a:extLst>
            </p:cNvPr>
            <p:cNvSpPr/>
            <p:nvPr/>
          </p:nvSpPr>
          <p:spPr>
            <a:xfrm>
              <a:off x="5232400" y="2860404"/>
              <a:ext cx="1727200" cy="1727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85" latinLnBrk="0"/>
              <a:endParaRPr lang="ko-KR" altLang="en-US" sz="2400" dirty="0">
                <a:solidFill>
                  <a:prstClr val="white"/>
                </a:solidFill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14" name="타원 13">
              <a:extLst>
                <a:ext uri="{FF2B5EF4-FFF2-40B4-BE49-F238E27FC236}">
                  <a16:creationId xmlns:a16="http://schemas.microsoft.com/office/drawing/2014/main" id="{102D2BCA-66C7-4A05-8D70-1CB589592831}"/>
                </a:ext>
              </a:extLst>
            </p:cNvPr>
            <p:cNvSpPr/>
            <p:nvPr/>
          </p:nvSpPr>
          <p:spPr>
            <a:xfrm>
              <a:off x="5232400" y="2860404"/>
              <a:ext cx="1727200" cy="1727200"/>
            </a:xfrm>
            <a:prstGeom prst="ellipse">
              <a:avLst/>
            </a:prstGeom>
            <a:solidFill>
              <a:srgbClr val="54BEB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85" latinLnBrk="0"/>
              <a:endParaRPr lang="ko-KR" altLang="en-US" sz="2400" dirty="0">
                <a:solidFill>
                  <a:prstClr val="white"/>
                </a:solidFill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pic>
          <p:nvPicPr>
            <p:cNvPr id="15" name="그림 14" descr="개체, 옅은이(가) 표시된 사진&#10;&#10;자동 생성된 설명">
              <a:extLst>
                <a:ext uri="{FF2B5EF4-FFF2-40B4-BE49-F238E27FC236}">
                  <a16:creationId xmlns:a16="http://schemas.microsoft.com/office/drawing/2014/main" id="{A81767AB-4C5B-4B11-BCE1-602365962A6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15000" y="3113212"/>
              <a:ext cx="762000" cy="762000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485B37A7-54E3-4668-9AB8-39DB043AE34D}"/>
                </a:ext>
              </a:extLst>
            </p:cNvPr>
            <p:cNvSpPr txBox="1"/>
            <p:nvPr/>
          </p:nvSpPr>
          <p:spPr>
            <a:xfrm>
              <a:off x="5396769" y="3931071"/>
              <a:ext cx="1398464" cy="34580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pPr algn="ctr" defTabSz="609585" latinLnBrk="0"/>
              <a:r>
                <a:rPr lang="en-US" altLang="ko-KR" sz="2000" spc="-40" dirty="0">
                  <a:ln>
                    <a:solidFill>
                      <a:srgbClr val="4472C4">
                        <a:alpha val="0"/>
                      </a:srgbClr>
                    </a:solidFill>
                  </a:ln>
                  <a:solidFill>
                    <a:prstClr val="white"/>
                  </a:solidFill>
                  <a:latin typeface="경기천년제목V Bold" panose="02020803020101020101" pitchFamily="18" charset="-127"/>
                  <a:ea typeface="경기천년제목V Bold" panose="02020803020101020101" pitchFamily="18" charset="-127"/>
                </a:rPr>
                <a:t>PROCESS</a:t>
              </a:r>
            </a:p>
          </p:txBody>
        </p:sp>
        <p:sp>
          <p:nvSpPr>
            <p:cNvPr id="17" name="자유형: 도형 16">
              <a:extLst>
                <a:ext uri="{FF2B5EF4-FFF2-40B4-BE49-F238E27FC236}">
                  <a16:creationId xmlns:a16="http://schemas.microsoft.com/office/drawing/2014/main" id="{E2E37A5A-4C33-4EFA-9A7D-FDB63A40F959}"/>
                </a:ext>
              </a:extLst>
            </p:cNvPr>
            <p:cNvSpPr/>
            <p:nvPr/>
          </p:nvSpPr>
          <p:spPr>
            <a:xfrm rot="5400000" flipH="1" flipV="1">
              <a:off x="4958841" y="3778081"/>
              <a:ext cx="1086713" cy="1086004"/>
            </a:xfrm>
            <a:custGeom>
              <a:avLst/>
              <a:gdLst>
                <a:gd name="connsiteX0" fmla="*/ 815035 w 815035"/>
                <a:gd name="connsiteY0" fmla="*/ 0 h 814503"/>
                <a:gd name="connsiteX1" fmla="*/ 815035 w 815035"/>
                <a:gd name="connsiteY1" fmla="*/ 120650 h 814503"/>
                <a:gd name="connsiteX2" fmla="*/ 777822 w 815035"/>
                <a:gd name="connsiteY2" fmla="*/ 122529 h 814503"/>
                <a:gd name="connsiteX3" fmla="*/ 131500 w 815035"/>
                <a:gd name="connsiteY3" fmla="*/ 706876 h 814503"/>
                <a:gd name="connsiteX4" fmla="*/ 120650 w 815035"/>
                <a:gd name="connsiteY4" fmla="*/ 814503 h 814503"/>
                <a:gd name="connsiteX5" fmla="*/ 0 w 815035"/>
                <a:gd name="connsiteY5" fmla="*/ 814503 h 814503"/>
                <a:gd name="connsiteX6" fmla="*/ 13301 w 815035"/>
                <a:gd name="connsiteY6" fmla="*/ 682560 h 814503"/>
                <a:gd name="connsiteX7" fmla="*/ 765486 w 815035"/>
                <a:gd name="connsiteY7" fmla="*/ 2502 h 8145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15035" h="814503">
                  <a:moveTo>
                    <a:pt x="815035" y="0"/>
                  </a:moveTo>
                  <a:lnTo>
                    <a:pt x="815035" y="120650"/>
                  </a:lnTo>
                  <a:lnTo>
                    <a:pt x="777822" y="122529"/>
                  </a:lnTo>
                  <a:cubicBezTo>
                    <a:pt x="455912" y="155221"/>
                    <a:pt x="195279" y="395195"/>
                    <a:pt x="131500" y="706876"/>
                  </a:cubicBezTo>
                  <a:lnTo>
                    <a:pt x="120650" y="814503"/>
                  </a:lnTo>
                  <a:lnTo>
                    <a:pt x="0" y="814503"/>
                  </a:lnTo>
                  <a:lnTo>
                    <a:pt x="13301" y="682560"/>
                  </a:lnTo>
                  <a:cubicBezTo>
                    <a:pt x="87527" y="319829"/>
                    <a:pt x="390849" y="40548"/>
                    <a:pt x="765486" y="2502"/>
                  </a:cubicBezTo>
                  <a:close/>
                </a:path>
              </a:pathLst>
            </a:custGeom>
            <a:solidFill>
              <a:srgbClr val="173D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85" latinLnBrk="0"/>
              <a:endParaRPr lang="ko-KR" altLang="en-US" sz="2400" dirty="0">
                <a:solidFill>
                  <a:prstClr val="white"/>
                </a:solidFill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18" name="자유형: 도형 17">
              <a:extLst>
                <a:ext uri="{FF2B5EF4-FFF2-40B4-BE49-F238E27FC236}">
                  <a16:creationId xmlns:a16="http://schemas.microsoft.com/office/drawing/2014/main" id="{C804D5FE-BE8F-4732-8330-1D67755160F3}"/>
                </a:ext>
              </a:extLst>
            </p:cNvPr>
            <p:cNvSpPr/>
            <p:nvPr/>
          </p:nvSpPr>
          <p:spPr>
            <a:xfrm flipH="1" flipV="1">
              <a:off x="5982433" y="3771173"/>
              <a:ext cx="1251811" cy="1206531"/>
            </a:xfrm>
            <a:custGeom>
              <a:avLst/>
              <a:gdLst>
                <a:gd name="connsiteX0" fmla="*/ 120650 w 938858"/>
                <a:gd name="connsiteY0" fmla="*/ 904898 h 904898"/>
                <a:gd name="connsiteX1" fmla="*/ 0 w 938858"/>
                <a:gd name="connsiteY1" fmla="*/ 904898 h 904898"/>
                <a:gd name="connsiteX2" fmla="*/ 13301 w 938858"/>
                <a:gd name="connsiteY2" fmla="*/ 772955 h 904898"/>
                <a:gd name="connsiteX3" fmla="*/ 765486 w 938858"/>
                <a:gd name="connsiteY3" fmla="*/ 92897 h 904898"/>
                <a:gd name="connsiteX4" fmla="*/ 812653 w 938858"/>
                <a:gd name="connsiteY4" fmla="*/ 90515 h 904898"/>
                <a:gd name="connsiteX5" fmla="*/ 812653 w 938858"/>
                <a:gd name="connsiteY5" fmla="*/ 0 h 904898"/>
                <a:gd name="connsiteX6" fmla="*/ 938858 w 938858"/>
                <a:gd name="connsiteY6" fmla="*/ 141461 h 904898"/>
                <a:gd name="connsiteX7" fmla="*/ 812653 w 938858"/>
                <a:gd name="connsiteY7" fmla="*/ 282921 h 904898"/>
                <a:gd name="connsiteX8" fmla="*/ 812653 w 938858"/>
                <a:gd name="connsiteY8" fmla="*/ 211165 h 904898"/>
                <a:gd name="connsiteX9" fmla="*/ 777822 w 938858"/>
                <a:gd name="connsiteY9" fmla="*/ 212924 h 904898"/>
                <a:gd name="connsiteX10" fmla="*/ 131500 w 938858"/>
                <a:gd name="connsiteY10" fmla="*/ 797271 h 904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38858" h="904898">
                  <a:moveTo>
                    <a:pt x="120650" y="904898"/>
                  </a:moveTo>
                  <a:lnTo>
                    <a:pt x="0" y="904898"/>
                  </a:lnTo>
                  <a:lnTo>
                    <a:pt x="13301" y="772955"/>
                  </a:lnTo>
                  <a:cubicBezTo>
                    <a:pt x="87527" y="410224"/>
                    <a:pt x="390849" y="130943"/>
                    <a:pt x="765486" y="92897"/>
                  </a:cubicBezTo>
                  <a:lnTo>
                    <a:pt x="812653" y="90515"/>
                  </a:lnTo>
                  <a:lnTo>
                    <a:pt x="812653" y="0"/>
                  </a:lnTo>
                  <a:lnTo>
                    <a:pt x="938858" y="141461"/>
                  </a:lnTo>
                  <a:lnTo>
                    <a:pt x="812653" y="282921"/>
                  </a:lnTo>
                  <a:lnTo>
                    <a:pt x="812653" y="211165"/>
                  </a:lnTo>
                  <a:lnTo>
                    <a:pt x="777822" y="212924"/>
                  </a:lnTo>
                  <a:cubicBezTo>
                    <a:pt x="455912" y="245616"/>
                    <a:pt x="195279" y="485590"/>
                    <a:pt x="131500" y="797271"/>
                  </a:cubicBezTo>
                  <a:close/>
                </a:path>
              </a:pathLst>
            </a:custGeom>
            <a:solidFill>
              <a:srgbClr val="54BEB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85" latinLnBrk="0"/>
              <a:endParaRPr lang="ko-KR" altLang="en-US" sz="2400" dirty="0">
                <a:solidFill>
                  <a:prstClr val="white"/>
                </a:solidFill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19" name="자유형: 도형 18">
              <a:extLst>
                <a:ext uri="{FF2B5EF4-FFF2-40B4-BE49-F238E27FC236}">
                  <a16:creationId xmlns:a16="http://schemas.microsoft.com/office/drawing/2014/main" id="{EFCAEFA4-B485-4ADD-AF51-CA67242CB4E5}"/>
                </a:ext>
              </a:extLst>
            </p:cNvPr>
            <p:cNvSpPr/>
            <p:nvPr/>
          </p:nvSpPr>
          <p:spPr>
            <a:xfrm rot="5400000">
              <a:off x="6124161" y="2606210"/>
              <a:ext cx="1251811" cy="1206531"/>
            </a:xfrm>
            <a:custGeom>
              <a:avLst/>
              <a:gdLst>
                <a:gd name="connsiteX0" fmla="*/ 0 w 938858"/>
                <a:gd name="connsiteY0" fmla="*/ 904898 h 904898"/>
                <a:gd name="connsiteX1" fmla="*/ 13301 w 938858"/>
                <a:gd name="connsiteY1" fmla="*/ 772955 h 904898"/>
                <a:gd name="connsiteX2" fmla="*/ 765486 w 938858"/>
                <a:gd name="connsiteY2" fmla="*/ 92897 h 904898"/>
                <a:gd name="connsiteX3" fmla="*/ 812653 w 938858"/>
                <a:gd name="connsiteY3" fmla="*/ 90516 h 904898"/>
                <a:gd name="connsiteX4" fmla="*/ 812653 w 938858"/>
                <a:gd name="connsiteY4" fmla="*/ 0 h 904898"/>
                <a:gd name="connsiteX5" fmla="*/ 938858 w 938858"/>
                <a:gd name="connsiteY5" fmla="*/ 141461 h 904898"/>
                <a:gd name="connsiteX6" fmla="*/ 812653 w 938858"/>
                <a:gd name="connsiteY6" fmla="*/ 282921 h 904898"/>
                <a:gd name="connsiteX7" fmla="*/ 812653 w 938858"/>
                <a:gd name="connsiteY7" fmla="*/ 211166 h 904898"/>
                <a:gd name="connsiteX8" fmla="*/ 777822 w 938858"/>
                <a:gd name="connsiteY8" fmla="*/ 212924 h 904898"/>
                <a:gd name="connsiteX9" fmla="*/ 131500 w 938858"/>
                <a:gd name="connsiteY9" fmla="*/ 797271 h 904898"/>
                <a:gd name="connsiteX10" fmla="*/ 120650 w 938858"/>
                <a:gd name="connsiteY10" fmla="*/ 904898 h 904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38858" h="904898">
                  <a:moveTo>
                    <a:pt x="0" y="904898"/>
                  </a:moveTo>
                  <a:lnTo>
                    <a:pt x="13301" y="772955"/>
                  </a:lnTo>
                  <a:cubicBezTo>
                    <a:pt x="87527" y="410224"/>
                    <a:pt x="390849" y="130943"/>
                    <a:pt x="765486" y="92897"/>
                  </a:cubicBezTo>
                  <a:lnTo>
                    <a:pt x="812653" y="90516"/>
                  </a:lnTo>
                  <a:lnTo>
                    <a:pt x="812653" y="0"/>
                  </a:lnTo>
                  <a:lnTo>
                    <a:pt x="938858" y="141461"/>
                  </a:lnTo>
                  <a:lnTo>
                    <a:pt x="812653" y="282921"/>
                  </a:lnTo>
                  <a:lnTo>
                    <a:pt x="812653" y="211166"/>
                  </a:lnTo>
                  <a:lnTo>
                    <a:pt x="777822" y="212924"/>
                  </a:lnTo>
                  <a:cubicBezTo>
                    <a:pt x="455912" y="245616"/>
                    <a:pt x="195279" y="485590"/>
                    <a:pt x="131500" y="797271"/>
                  </a:cubicBezTo>
                  <a:lnTo>
                    <a:pt x="120650" y="904898"/>
                  </a:lnTo>
                  <a:close/>
                </a:path>
              </a:pathLst>
            </a:custGeom>
            <a:solidFill>
              <a:srgbClr val="173D3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85" latinLnBrk="0"/>
              <a:endParaRPr lang="ko-KR" altLang="en-US" sz="2400" dirty="0">
                <a:solidFill>
                  <a:prstClr val="white"/>
                </a:solidFill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20" name="자유형: 도형 19">
              <a:extLst>
                <a:ext uri="{FF2B5EF4-FFF2-40B4-BE49-F238E27FC236}">
                  <a16:creationId xmlns:a16="http://schemas.microsoft.com/office/drawing/2014/main" id="{87FD3803-7DE9-4DC7-8160-E08BD10F82DC}"/>
                </a:ext>
              </a:extLst>
            </p:cNvPr>
            <p:cNvSpPr/>
            <p:nvPr/>
          </p:nvSpPr>
          <p:spPr>
            <a:xfrm>
              <a:off x="4958487" y="2463043"/>
              <a:ext cx="1251811" cy="1206531"/>
            </a:xfrm>
            <a:custGeom>
              <a:avLst/>
              <a:gdLst>
                <a:gd name="connsiteX0" fmla="*/ 812653 w 938858"/>
                <a:gd name="connsiteY0" fmla="*/ 0 h 904898"/>
                <a:gd name="connsiteX1" fmla="*/ 938858 w 938858"/>
                <a:gd name="connsiteY1" fmla="*/ 141461 h 904898"/>
                <a:gd name="connsiteX2" fmla="*/ 812653 w 938858"/>
                <a:gd name="connsiteY2" fmla="*/ 282921 h 904898"/>
                <a:gd name="connsiteX3" fmla="*/ 812653 w 938858"/>
                <a:gd name="connsiteY3" fmla="*/ 211165 h 904898"/>
                <a:gd name="connsiteX4" fmla="*/ 777822 w 938858"/>
                <a:gd name="connsiteY4" fmla="*/ 212924 h 904898"/>
                <a:gd name="connsiteX5" fmla="*/ 131500 w 938858"/>
                <a:gd name="connsiteY5" fmla="*/ 797271 h 904898"/>
                <a:gd name="connsiteX6" fmla="*/ 120650 w 938858"/>
                <a:gd name="connsiteY6" fmla="*/ 904898 h 904898"/>
                <a:gd name="connsiteX7" fmla="*/ 0 w 938858"/>
                <a:gd name="connsiteY7" fmla="*/ 904898 h 904898"/>
                <a:gd name="connsiteX8" fmla="*/ 13301 w 938858"/>
                <a:gd name="connsiteY8" fmla="*/ 772955 h 904898"/>
                <a:gd name="connsiteX9" fmla="*/ 765486 w 938858"/>
                <a:gd name="connsiteY9" fmla="*/ 92897 h 904898"/>
                <a:gd name="connsiteX10" fmla="*/ 812653 w 938858"/>
                <a:gd name="connsiteY10" fmla="*/ 90515 h 90489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38858" h="904898">
                  <a:moveTo>
                    <a:pt x="812653" y="0"/>
                  </a:moveTo>
                  <a:lnTo>
                    <a:pt x="938858" y="141461"/>
                  </a:lnTo>
                  <a:lnTo>
                    <a:pt x="812653" y="282921"/>
                  </a:lnTo>
                  <a:lnTo>
                    <a:pt x="812653" y="211165"/>
                  </a:lnTo>
                  <a:lnTo>
                    <a:pt x="777822" y="212924"/>
                  </a:lnTo>
                  <a:cubicBezTo>
                    <a:pt x="455912" y="245616"/>
                    <a:pt x="195279" y="485590"/>
                    <a:pt x="131500" y="797271"/>
                  </a:cubicBezTo>
                  <a:lnTo>
                    <a:pt x="120650" y="904898"/>
                  </a:lnTo>
                  <a:lnTo>
                    <a:pt x="0" y="904898"/>
                  </a:lnTo>
                  <a:lnTo>
                    <a:pt x="13301" y="772955"/>
                  </a:lnTo>
                  <a:cubicBezTo>
                    <a:pt x="87527" y="410224"/>
                    <a:pt x="390849" y="130943"/>
                    <a:pt x="765486" y="92897"/>
                  </a:cubicBezTo>
                  <a:lnTo>
                    <a:pt x="812653" y="90515"/>
                  </a:lnTo>
                  <a:close/>
                </a:path>
              </a:pathLst>
            </a:custGeom>
            <a:solidFill>
              <a:srgbClr val="54BEB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85" latinLnBrk="0"/>
              <a:endParaRPr lang="ko-KR" altLang="en-US" sz="2400" dirty="0">
                <a:solidFill>
                  <a:prstClr val="white"/>
                </a:solidFill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</p:grpSp>
      <p:sp>
        <p:nvSpPr>
          <p:cNvPr id="39" name="사각형: 둥근 모서리 38">
            <a:extLst>
              <a:ext uri="{FF2B5EF4-FFF2-40B4-BE49-F238E27FC236}">
                <a16:creationId xmlns:a16="http://schemas.microsoft.com/office/drawing/2014/main" id="{1C30D7ED-180A-4475-924B-6E2C20799637}"/>
              </a:ext>
            </a:extLst>
          </p:cNvPr>
          <p:cNvSpPr/>
          <p:nvPr/>
        </p:nvSpPr>
        <p:spPr>
          <a:xfrm>
            <a:off x="2351117" y="1894973"/>
            <a:ext cx="1657927" cy="289309"/>
          </a:xfrm>
          <a:prstGeom prst="roundRect">
            <a:avLst>
              <a:gd name="adj" fmla="val 50000"/>
            </a:avLst>
          </a:prstGeom>
          <a:solidFill>
            <a:srgbClr val="54BE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 latinLnBrk="0"/>
            <a:endParaRPr lang="ko-KR" altLang="en-US" sz="2400" dirty="0">
              <a:solidFill>
                <a:prstClr val="white"/>
              </a:solidFill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86BC8D0-9A93-4B7C-A779-42C5FE57D961}"/>
              </a:ext>
            </a:extLst>
          </p:cNvPr>
          <p:cNvSpPr txBox="1"/>
          <p:nvPr/>
        </p:nvSpPr>
        <p:spPr>
          <a:xfrm>
            <a:off x="749304" y="2467894"/>
            <a:ext cx="4861554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09585" latinLnBrk="0">
              <a:defRPr/>
            </a:pPr>
            <a:r>
              <a:rPr lang="ko-KR" altLang="en-US" spc="-67" dirty="0">
                <a:ln>
                  <a:solidFill>
                    <a:srgbClr val="4472C4">
                      <a:alpha val="0"/>
                    </a:srgbClr>
                  </a:solidFill>
                </a:ln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임금체불 해결에 필요한 </a:t>
            </a:r>
            <a:r>
              <a:rPr lang="ko-KR" altLang="en-US" sz="2000" spc="-30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4BEBA"/>
                </a:solidFill>
                <a:latin typeface="경기천년제목V Bold" panose="02020803020101020101" pitchFamily="18" charset="-127"/>
                <a:ea typeface="경기천년제목V Bold" panose="02020803020101020101" pitchFamily="18" charset="-127"/>
              </a:rPr>
              <a:t>자료들을 준비</a:t>
            </a:r>
            <a:r>
              <a:rPr lang="ko-KR" altLang="en-US" spc="-67" dirty="0">
                <a:ln>
                  <a:solidFill>
                    <a:srgbClr val="4472C4">
                      <a:alpha val="0"/>
                    </a:srgbClr>
                  </a:solidFill>
                </a:ln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하고</a:t>
            </a:r>
            <a:r>
              <a:rPr lang="en-US" altLang="ko-KR" spc="-67" dirty="0">
                <a:ln>
                  <a:solidFill>
                    <a:srgbClr val="4472C4">
                      <a:alpha val="0"/>
                    </a:srgbClr>
                  </a:solidFill>
                </a:ln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41003DAD-C90C-4868-A2AB-C737AABCBF6F}"/>
              </a:ext>
            </a:extLst>
          </p:cNvPr>
          <p:cNvSpPr txBox="1"/>
          <p:nvPr/>
        </p:nvSpPr>
        <p:spPr>
          <a:xfrm>
            <a:off x="1127762" y="2843517"/>
            <a:ext cx="4104638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09585" latinLnBrk="0">
              <a:defRPr/>
            </a:pPr>
            <a:r>
              <a:rPr lang="ko-KR" altLang="en-US" spc="-67" dirty="0">
                <a:ln>
                  <a:solidFill>
                    <a:srgbClr val="4472C4">
                      <a:alpha val="0"/>
                    </a:srgbClr>
                  </a:solidFill>
                </a:ln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사용자에게 </a:t>
            </a:r>
            <a:r>
              <a:rPr lang="ko-KR" altLang="en-US" sz="2000" spc="-30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4BEBA"/>
                </a:solidFill>
                <a:latin typeface="경기천년제목V Bold" panose="02020803020101020101" pitchFamily="18" charset="-127"/>
                <a:ea typeface="경기천년제목V Bold" panose="02020803020101020101" pitchFamily="18" charset="-127"/>
              </a:rPr>
              <a:t>임금지급을 요구</a:t>
            </a:r>
            <a:r>
              <a:rPr lang="ko-KR" altLang="en-US" spc="-67" dirty="0">
                <a:ln>
                  <a:solidFill>
                    <a:srgbClr val="4472C4">
                      <a:alpha val="0"/>
                    </a:srgbClr>
                  </a:solidFill>
                </a:ln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합니다</a:t>
            </a:r>
            <a:r>
              <a:rPr lang="en-US" altLang="ko-KR" spc="-67" dirty="0">
                <a:ln>
                  <a:solidFill>
                    <a:srgbClr val="4472C4">
                      <a:alpha val="0"/>
                    </a:srgbClr>
                  </a:solidFill>
                </a:ln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</p:txBody>
      </p:sp>
      <p:sp>
        <p:nvSpPr>
          <p:cNvPr id="33" name="사각형: 둥근 모서리 32">
            <a:extLst>
              <a:ext uri="{FF2B5EF4-FFF2-40B4-BE49-F238E27FC236}">
                <a16:creationId xmlns:a16="http://schemas.microsoft.com/office/drawing/2014/main" id="{A9E10730-72FD-4CFC-A08F-880EE5F48E7D}"/>
              </a:ext>
            </a:extLst>
          </p:cNvPr>
          <p:cNvSpPr/>
          <p:nvPr/>
        </p:nvSpPr>
        <p:spPr>
          <a:xfrm>
            <a:off x="8182956" y="1894973"/>
            <a:ext cx="1657927" cy="289309"/>
          </a:xfrm>
          <a:prstGeom prst="roundRect">
            <a:avLst>
              <a:gd name="adj" fmla="val 50000"/>
            </a:avLst>
          </a:prstGeom>
          <a:solidFill>
            <a:srgbClr val="54BE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 latinLnBrk="0"/>
            <a:endParaRPr lang="ko-KR" altLang="en-US" sz="2400" dirty="0">
              <a:solidFill>
                <a:prstClr val="white"/>
              </a:solidFill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5B8B94E1-FB91-4C16-A42F-EA5238920A5C}"/>
              </a:ext>
            </a:extLst>
          </p:cNvPr>
          <p:cNvSpPr txBox="1"/>
          <p:nvPr/>
        </p:nvSpPr>
        <p:spPr>
          <a:xfrm>
            <a:off x="6581144" y="2479426"/>
            <a:ext cx="4861552" cy="27699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09585" latinLnBrk="0">
              <a:defRPr/>
            </a:pPr>
            <a:r>
              <a:rPr lang="ko-KR" altLang="en-US" spc="-67" dirty="0">
                <a:ln>
                  <a:solidFill>
                    <a:srgbClr val="4472C4">
                      <a:alpha val="0"/>
                    </a:srgbClr>
                  </a:solidFill>
                </a:ln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고용노동부</a:t>
            </a:r>
            <a:r>
              <a:rPr lang="en-US" altLang="ko-KR" spc="-67" dirty="0">
                <a:ln>
                  <a:solidFill>
                    <a:srgbClr val="4472C4">
                      <a:alpha val="0"/>
                    </a:srgbClr>
                  </a:solidFill>
                </a:ln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</a:t>
            </a:r>
            <a:r>
              <a:rPr lang="ko-KR" altLang="en-US" spc="-67" dirty="0">
                <a:ln>
                  <a:solidFill>
                    <a:srgbClr val="4472C4">
                      <a:alpha val="0"/>
                    </a:srgbClr>
                  </a:solidFill>
                </a:ln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사업장 관할 노동청</a:t>
            </a:r>
            <a:r>
              <a:rPr lang="en-US" altLang="ko-KR" spc="-67" dirty="0">
                <a:ln>
                  <a:solidFill>
                    <a:srgbClr val="4472C4">
                      <a:alpha val="0"/>
                    </a:srgbClr>
                  </a:solidFill>
                </a:ln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  <a:r>
              <a:rPr lang="ko-KR" altLang="en-US" spc="-67" dirty="0">
                <a:ln>
                  <a:solidFill>
                    <a:srgbClr val="4472C4">
                      <a:alpha val="0"/>
                    </a:srgbClr>
                  </a:solidFill>
                </a:ln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에</a:t>
            </a:r>
            <a:endParaRPr lang="en-US" altLang="ko-KR" spc="-67" dirty="0">
              <a:ln>
                <a:solidFill>
                  <a:srgbClr val="4472C4">
                    <a:alpha val="0"/>
                  </a:srgbClr>
                </a:solidFill>
              </a:ln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F9D36725-5FD9-42E7-8C6B-563C7730314E}"/>
              </a:ext>
            </a:extLst>
          </p:cNvPr>
          <p:cNvSpPr txBox="1"/>
          <p:nvPr/>
        </p:nvSpPr>
        <p:spPr>
          <a:xfrm>
            <a:off x="7401560" y="2843517"/>
            <a:ext cx="3220720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09585" latinLnBrk="0">
              <a:defRPr/>
            </a:pPr>
            <a:r>
              <a:rPr lang="ko-KR" altLang="en-US" sz="2000" spc="-30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4BEBA"/>
                </a:solidFill>
                <a:latin typeface="경기천년제목V Bold" panose="02020803020101020101" pitchFamily="18" charset="-127"/>
                <a:ea typeface="경기천년제목V Bold" panose="02020803020101020101" pitchFamily="18" charset="-127"/>
              </a:rPr>
              <a:t>신고</a:t>
            </a:r>
            <a:r>
              <a:rPr lang="en-US" altLang="ko-KR" sz="2000" spc="-30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4BEBA"/>
                </a:solidFill>
                <a:latin typeface="경기천년제목V Bold" panose="02020803020101020101" pitchFamily="18" charset="-127"/>
                <a:ea typeface="경기천년제목V Bold" panose="02020803020101020101" pitchFamily="18" charset="-127"/>
              </a:rPr>
              <a:t>(</a:t>
            </a:r>
            <a:r>
              <a:rPr lang="ko-KR" altLang="en-US" sz="2000" spc="-30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4BEBA"/>
                </a:solidFill>
                <a:latin typeface="경기천년제목V Bold" panose="02020803020101020101" pitchFamily="18" charset="-127"/>
                <a:ea typeface="경기천년제목V Bold" panose="02020803020101020101" pitchFamily="18" charset="-127"/>
              </a:rPr>
              <a:t>진정</a:t>
            </a:r>
            <a:r>
              <a:rPr lang="en-US" altLang="ko-KR" sz="2000" spc="-30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4BEBA"/>
                </a:solidFill>
                <a:latin typeface="경기천년제목V Bold" panose="02020803020101020101" pitchFamily="18" charset="-127"/>
                <a:ea typeface="경기천년제목V Bold" panose="02020803020101020101" pitchFamily="18" charset="-127"/>
              </a:rPr>
              <a:t>, </a:t>
            </a:r>
            <a:r>
              <a:rPr lang="ko-KR" altLang="en-US" sz="2000" spc="-30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4BEBA"/>
                </a:solidFill>
                <a:latin typeface="경기천년제목V Bold" panose="02020803020101020101" pitchFamily="18" charset="-127"/>
                <a:ea typeface="경기천년제목V Bold" panose="02020803020101020101" pitchFamily="18" charset="-127"/>
              </a:rPr>
              <a:t>고소</a:t>
            </a:r>
            <a:r>
              <a:rPr lang="en-US" altLang="ko-KR" sz="2000" spc="-30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4BEBA"/>
                </a:solidFill>
                <a:latin typeface="경기천년제목V Bold" panose="02020803020101020101" pitchFamily="18" charset="-127"/>
                <a:ea typeface="경기천년제목V Bold" panose="02020803020101020101" pitchFamily="18" charset="-127"/>
              </a:rPr>
              <a:t>)</a:t>
            </a:r>
            <a:r>
              <a:rPr lang="ko-KR" altLang="en-US" spc="-67" dirty="0">
                <a:ln>
                  <a:solidFill>
                    <a:srgbClr val="4472C4">
                      <a:alpha val="0"/>
                    </a:srgbClr>
                  </a:solidFill>
                </a:ln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합니다</a:t>
            </a:r>
            <a:r>
              <a:rPr lang="en-US" altLang="ko-KR" spc="-67" dirty="0">
                <a:ln>
                  <a:solidFill>
                    <a:srgbClr val="4472C4">
                      <a:alpha val="0"/>
                    </a:srgbClr>
                  </a:solidFill>
                </a:ln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</p:txBody>
      </p:sp>
      <p:sp>
        <p:nvSpPr>
          <p:cNvPr id="29" name="사각형: 둥근 모서리 28">
            <a:extLst>
              <a:ext uri="{FF2B5EF4-FFF2-40B4-BE49-F238E27FC236}">
                <a16:creationId xmlns:a16="http://schemas.microsoft.com/office/drawing/2014/main" id="{1C07FFF2-A9C9-466C-B1C4-5862EC251161}"/>
              </a:ext>
            </a:extLst>
          </p:cNvPr>
          <p:cNvSpPr/>
          <p:nvPr/>
        </p:nvSpPr>
        <p:spPr>
          <a:xfrm>
            <a:off x="2351118" y="4113192"/>
            <a:ext cx="1657927" cy="289309"/>
          </a:xfrm>
          <a:prstGeom prst="roundRect">
            <a:avLst>
              <a:gd name="adj" fmla="val 50000"/>
            </a:avLst>
          </a:prstGeom>
          <a:solidFill>
            <a:srgbClr val="54BE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 latinLnBrk="0"/>
            <a:endParaRPr lang="ko-KR" altLang="en-US" sz="2400" dirty="0">
              <a:solidFill>
                <a:prstClr val="white"/>
              </a:solidFill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7302694-07ED-4CD1-BDB7-3A37B74E6E67}"/>
              </a:ext>
            </a:extLst>
          </p:cNvPr>
          <p:cNvSpPr txBox="1"/>
          <p:nvPr/>
        </p:nvSpPr>
        <p:spPr>
          <a:xfrm>
            <a:off x="155846" y="4682256"/>
            <a:ext cx="6048472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09585" latinLnBrk="0">
              <a:defRPr/>
            </a:pPr>
            <a:r>
              <a:rPr lang="ko-KR" altLang="en-US" spc="-67" dirty="0">
                <a:ln>
                  <a:solidFill>
                    <a:srgbClr val="4472C4">
                      <a:alpha val="0"/>
                    </a:srgbClr>
                  </a:solidFill>
                </a:ln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검찰에서 </a:t>
            </a:r>
            <a:r>
              <a:rPr lang="ko-KR" altLang="en-US" sz="2000" spc="-30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4BEBA"/>
                </a:solidFill>
                <a:latin typeface="경기천년제목V Bold" panose="02020803020101020101" pitchFamily="18" charset="-127"/>
                <a:ea typeface="경기천년제목V Bold" panose="02020803020101020101" pitchFamily="18" charset="-127"/>
              </a:rPr>
              <a:t>수사 및 재판</a:t>
            </a:r>
            <a:r>
              <a:rPr lang="ko-KR" altLang="en-US" spc="-67" dirty="0">
                <a:ln>
                  <a:solidFill>
                    <a:srgbClr val="4472C4">
                      <a:alpha val="0"/>
                    </a:srgbClr>
                  </a:solidFill>
                </a:ln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을 통해 근로기준법 위반</a:t>
            </a:r>
            <a:r>
              <a:rPr lang="en-US" altLang="ko-KR" spc="-67" dirty="0">
                <a:ln>
                  <a:solidFill>
                    <a:srgbClr val="4472C4">
                      <a:alpha val="0"/>
                    </a:srgbClr>
                  </a:solidFill>
                </a:ln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</a:t>
            </a:r>
            <a:r>
              <a:rPr lang="ko-KR" altLang="en-US" spc="-67" dirty="0">
                <a:ln>
                  <a:solidFill>
                    <a:srgbClr val="4472C4">
                      <a:alpha val="0"/>
                    </a:srgbClr>
                  </a:solidFill>
                </a:ln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임금체불</a:t>
            </a:r>
            <a:r>
              <a:rPr lang="en-US" altLang="ko-KR" spc="-67" dirty="0">
                <a:ln>
                  <a:solidFill>
                    <a:srgbClr val="4472C4">
                      <a:alpha val="0"/>
                    </a:srgbClr>
                  </a:solidFill>
                </a:ln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  <a:r>
              <a:rPr lang="ko-KR" altLang="en-US" spc="-67" dirty="0">
                <a:ln>
                  <a:solidFill>
                    <a:srgbClr val="4472C4">
                      <a:alpha val="0"/>
                    </a:srgbClr>
                  </a:solidFill>
                </a:ln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을</a:t>
            </a:r>
            <a:endParaRPr lang="en-US" altLang="ko-KR" spc="-67" dirty="0">
              <a:ln>
                <a:solidFill>
                  <a:srgbClr val="4472C4">
                    <a:alpha val="0"/>
                  </a:srgbClr>
                </a:solidFill>
              </a:ln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90EF36ED-E6BE-4F6F-95D9-27F142EED133}"/>
              </a:ext>
            </a:extLst>
          </p:cNvPr>
          <p:cNvSpPr txBox="1"/>
          <p:nvPr/>
        </p:nvSpPr>
        <p:spPr>
          <a:xfrm>
            <a:off x="647708" y="5073268"/>
            <a:ext cx="5064748" cy="27699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09585" latinLnBrk="0">
              <a:defRPr/>
            </a:pPr>
            <a:r>
              <a:rPr lang="ko-KR" altLang="en-US" spc="-67" dirty="0">
                <a:ln>
                  <a:solidFill>
                    <a:srgbClr val="4472C4">
                      <a:alpha val="0"/>
                    </a:srgbClr>
                  </a:solidFill>
                </a:ln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확정하고</a:t>
            </a:r>
            <a:r>
              <a:rPr lang="en-US" altLang="ko-KR" spc="-67" dirty="0">
                <a:ln>
                  <a:solidFill>
                    <a:srgbClr val="4472C4">
                      <a:alpha val="0"/>
                    </a:srgbClr>
                  </a:solidFill>
                </a:ln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</a:t>
            </a:r>
            <a:r>
              <a:rPr lang="ko-KR" altLang="en-US" spc="-67" dirty="0">
                <a:ln>
                  <a:solidFill>
                    <a:srgbClr val="4472C4">
                      <a:alpha val="0"/>
                    </a:srgbClr>
                  </a:solidFill>
                </a:ln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확정된 체불임금을 지급하지 않을 경우</a:t>
            </a:r>
            <a:r>
              <a:rPr lang="en-US" altLang="ko-KR" spc="-67" dirty="0">
                <a:ln>
                  <a:solidFill>
                    <a:srgbClr val="4472C4">
                      <a:alpha val="0"/>
                    </a:srgbClr>
                  </a:solidFill>
                </a:ln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</a:p>
        </p:txBody>
      </p:sp>
      <p:sp>
        <p:nvSpPr>
          <p:cNvPr id="25" name="사각형: 둥근 모서리 24">
            <a:extLst>
              <a:ext uri="{FF2B5EF4-FFF2-40B4-BE49-F238E27FC236}">
                <a16:creationId xmlns:a16="http://schemas.microsoft.com/office/drawing/2014/main" id="{71C08EBE-D681-4B0C-9C22-DC8FF7544B9D}"/>
              </a:ext>
            </a:extLst>
          </p:cNvPr>
          <p:cNvSpPr/>
          <p:nvPr/>
        </p:nvSpPr>
        <p:spPr>
          <a:xfrm>
            <a:off x="8182956" y="4113192"/>
            <a:ext cx="1657927" cy="289309"/>
          </a:xfrm>
          <a:prstGeom prst="roundRect">
            <a:avLst>
              <a:gd name="adj" fmla="val 50000"/>
            </a:avLst>
          </a:prstGeom>
          <a:solidFill>
            <a:srgbClr val="54BE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85" latinLnBrk="0"/>
            <a:endParaRPr lang="ko-KR" altLang="en-US" sz="2400" dirty="0">
              <a:solidFill>
                <a:prstClr val="white"/>
              </a:solidFill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FE11EE8B-B616-40A8-8372-E98318EFA206}"/>
              </a:ext>
            </a:extLst>
          </p:cNvPr>
          <p:cNvSpPr txBox="1"/>
          <p:nvPr/>
        </p:nvSpPr>
        <p:spPr>
          <a:xfrm>
            <a:off x="6581144" y="4697645"/>
            <a:ext cx="4861552" cy="27699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09585" latinLnBrk="0">
              <a:defRPr/>
            </a:pPr>
            <a:r>
              <a:rPr lang="ko-KR" altLang="en-US" spc="-67" dirty="0">
                <a:ln>
                  <a:solidFill>
                    <a:srgbClr val="4472C4">
                      <a:alpha val="0"/>
                    </a:srgbClr>
                  </a:solidFill>
                </a:ln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고용노동부의 임금지급 지시 및 형사처벌에도 사용자가</a:t>
            </a:r>
            <a:endParaRPr lang="en-US" altLang="ko-KR" spc="-67" dirty="0">
              <a:ln>
                <a:solidFill>
                  <a:srgbClr val="4472C4">
                    <a:alpha val="0"/>
                  </a:srgbClr>
                </a:solidFill>
              </a:ln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21C3854-F3F0-4C10-B86A-56D2D17798E7}"/>
              </a:ext>
            </a:extLst>
          </p:cNvPr>
          <p:cNvSpPr txBox="1"/>
          <p:nvPr/>
        </p:nvSpPr>
        <p:spPr>
          <a:xfrm>
            <a:off x="6146800" y="5057879"/>
            <a:ext cx="5730240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09585" latinLnBrk="0">
              <a:defRPr/>
            </a:pPr>
            <a:r>
              <a:rPr lang="ko-KR" altLang="en-US" spc="-67" dirty="0">
                <a:ln>
                  <a:solidFill>
                    <a:srgbClr val="4472C4">
                      <a:alpha val="0"/>
                    </a:srgbClr>
                  </a:solidFill>
                </a:ln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체불임금을 지급하지 않을 경우</a:t>
            </a:r>
            <a:r>
              <a:rPr lang="en-US" altLang="ko-KR" spc="-67" dirty="0">
                <a:ln>
                  <a:solidFill>
                    <a:srgbClr val="4472C4">
                      <a:alpha val="0"/>
                    </a:srgbClr>
                  </a:solidFill>
                </a:ln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000" spc="-30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4BEBA"/>
                </a:solidFill>
                <a:latin typeface="경기천년제목V Bold" panose="02020803020101020101" pitchFamily="18" charset="-127"/>
                <a:ea typeface="경기천년제목V Bold" panose="02020803020101020101" pitchFamily="18" charset="-127"/>
              </a:rPr>
              <a:t>민사소송</a:t>
            </a:r>
            <a:r>
              <a:rPr lang="ko-KR" altLang="en-US" spc="-67" dirty="0">
                <a:ln>
                  <a:solidFill>
                    <a:srgbClr val="4472C4">
                      <a:alpha val="0"/>
                    </a:srgbClr>
                  </a:solidFill>
                </a:ln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을 제기할 수 있습니다</a:t>
            </a:r>
            <a:r>
              <a:rPr lang="en-US" altLang="ko-KR" spc="-67" dirty="0">
                <a:ln>
                  <a:solidFill>
                    <a:srgbClr val="4472C4">
                      <a:alpha val="0"/>
                    </a:srgbClr>
                  </a:solidFill>
                </a:ln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7465ADD7-A260-48B8-9D6F-4F3C4D124CCE}"/>
              </a:ext>
            </a:extLst>
          </p:cNvPr>
          <p:cNvSpPr txBox="1"/>
          <p:nvPr/>
        </p:nvSpPr>
        <p:spPr>
          <a:xfrm>
            <a:off x="647708" y="5433503"/>
            <a:ext cx="5064748" cy="3077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09585" latinLnBrk="0">
              <a:defRPr/>
            </a:pPr>
            <a:r>
              <a:rPr lang="ko-KR" altLang="en-US" spc="-67" dirty="0">
                <a:ln>
                  <a:solidFill>
                    <a:srgbClr val="4472C4">
                      <a:alpha val="0"/>
                    </a:srgbClr>
                  </a:solidFill>
                </a:ln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사업주는 </a:t>
            </a:r>
            <a:r>
              <a:rPr lang="ko-KR" altLang="en-US" sz="2000" spc="-300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rgbClr val="54BEBA"/>
                </a:solidFill>
                <a:latin typeface="경기천년제목V Bold" panose="02020803020101020101" pitchFamily="18" charset="-127"/>
                <a:ea typeface="경기천년제목V Bold" panose="02020803020101020101" pitchFamily="18" charset="-127"/>
              </a:rPr>
              <a:t>형사처벌</a:t>
            </a:r>
            <a:r>
              <a:rPr lang="ko-KR" altLang="en-US" spc="-67" dirty="0">
                <a:ln>
                  <a:solidFill>
                    <a:srgbClr val="4472C4">
                      <a:alpha val="0"/>
                    </a:srgbClr>
                  </a:solidFill>
                </a:ln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을 받습니다</a:t>
            </a:r>
            <a:r>
              <a:rPr lang="en-US" altLang="ko-KR" spc="-67" dirty="0">
                <a:ln>
                  <a:solidFill>
                    <a:srgbClr val="4472C4">
                      <a:alpha val="0"/>
                    </a:srgbClr>
                  </a:solidFill>
                </a:ln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3DDFF03-77F3-4C92-9F93-132D7535D571}"/>
              </a:ext>
            </a:extLst>
          </p:cNvPr>
          <p:cNvSpPr txBox="1"/>
          <p:nvPr/>
        </p:nvSpPr>
        <p:spPr>
          <a:xfrm>
            <a:off x="6146800" y="5479670"/>
            <a:ext cx="5730240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09585" latinLnBrk="0">
              <a:defRPr/>
            </a:pPr>
            <a:r>
              <a:rPr lang="ko-KR" altLang="en-US" sz="1600" spc="-67" dirty="0">
                <a:ln>
                  <a:solidFill>
                    <a:srgbClr val="4472C4">
                      <a:alpha val="0"/>
                    </a:srgbClr>
                  </a:solidFill>
                </a:ln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대한법률구조공단</a:t>
            </a:r>
            <a:r>
              <a:rPr lang="en-US" altLang="ko-KR" sz="1600" spc="-67" dirty="0">
                <a:ln>
                  <a:solidFill>
                    <a:srgbClr val="4472C4">
                      <a:alpha val="0"/>
                    </a:srgbClr>
                  </a:solidFill>
                </a:ln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(</a:t>
            </a:r>
            <a:r>
              <a:rPr lang="ko-KR" altLang="en-US" sz="1600" spc="-67" dirty="0">
                <a:ln>
                  <a:solidFill>
                    <a:srgbClr val="4472C4">
                      <a:alpha val="0"/>
                    </a:srgbClr>
                  </a:solidFill>
                </a:ln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국번 없이 </a:t>
            </a:r>
            <a:r>
              <a:rPr lang="en-US" altLang="ko-KR" sz="1600" spc="-67" dirty="0">
                <a:ln>
                  <a:solidFill>
                    <a:srgbClr val="4472C4">
                      <a:alpha val="0"/>
                    </a:srgbClr>
                  </a:solidFill>
                </a:ln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132)</a:t>
            </a:r>
            <a:r>
              <a:rPr lang="ko-KR" altLang="en-US" sz="1600" spc="-67" dirty="0">
                <a:ln>
                  <a:solidFill>
                    <a:srgbClr val="4472C4">
                      <a:alpha val="0"/>
                    </a:srgbClr>
                  </a:solidFill>
                </a:ln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에서 무료로 변호사를 지원함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0033AD4-F69A-44E7-940B-0EA2EB02AE71}"/>
              </a:ext>
            </a:extLst>
          </p:cNvPr>
          <p:cNvSpPr txBox="1"/>
          <p:nvPr/>
        </p:nvSpPr>
        <p:spPr>
          <a:xfrm>
            <a:off x="2512146" y="1927901"/>
            <a:ext cx="1335868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09585" latinLnBrk="0">
              <a:defRPr/>
            </a:pPr>
            <a:r>
              <a:rPr lang="en-US" altLang="ko-KR" sz="1600" spc="-67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01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269590E5-94C6-4AA3-909B-FE96283E9DBB}"/>
              </a:ext>
            </a:extLst>
          </p:cNvPr>
          <p:cNvSpPr txBox="1"/>
          <p:nvPr/>
        </p:nvSpPr>
        <p:spPr>
          <a:xfrm>
            <a:off x="8343985" y="1906357"/>
            <a:ext cx="1335868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09585" latinLnBrk="0">
              <a:defRPr/>
            </a:pPr>
            <a:r>
              <a:rPr lang="en-US" altLang="ko-KR" sz="1600" spc="-67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02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A4218215-6D43-4266-8E4F-99697A391C92}"/>
              </a:ext>
            </a:extLst>
          </p:cNvPr>
          <p:cNvSpPr txBox="1"/>
          <p:nvPr/>
        </p:nvSpPr>
        <p:spPr>
          <a:xfrm>
            <a:off x="2512147" y="4124577"/>
            <a:ext cx="1335868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09585" latinLnBrk="0">
              <a:defRPr/>
            </a:pPr>
            <a:r>
              <a:rPr lang="en-US" altLang="ko-KR" sz="1600" spc="-67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03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C43D9FB0-1C19-4E28-B513-A38C24D88AEA}"/>
              </a:ext>
            </a:extLst>
          </p:cNvPr>
          <p:cNvSpPr txBox="1"/>
          <p:nvPr/>
        </p:nvSpPr>
        <p:spPr>
          <a:xfrm>
            <a:off x="8343985" y="4124577"/>
            <a:ext cx="1335868" cy="246221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 defTabSz="609585" latinLnBrk="0">
              <a:defRPr/>
            </a:pPr>
            <a:r>
              <a:rPr lang="en-US" altLang="ko-KR" sz="1600" spc="-67" dirty="0">
                <a:ln>
                  <a:solidFill>
                    <a:srgbClr val="4472C4">
                      <a:alpha val="0"/>
                    </a:srgbClr>
                  </a:solidFill>
                </a:ln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04</a:t>
            </a:r>
          </a:p>
        </p:txBody>
      </p:sp>
      <p:pic>
        <p:nvPicPr>
          <p:cNvPr id="52" name="그림 51">
            <a:extLst>
              <a:ext uri="{FF2B5EF4-FFF2-40B4-BE49-F238E27FC236}">
                <a16:creationId xmlns:a16="http://schemas.microsoft.com/office/drawing/2014/main" id="{5C404401-C81B-44BA-B362-EBDEBC6FC87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87" t="12896" r="26371" b="11617"/>
          <a:stretch/>
        </p:blipFill>
        <p:spPr>
          <a:xfrm>
            <a:off x="11399159" y="247732"/>
            <a:ext cx="424051" cy="570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97880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>
            <a:extLst>
              <a:ext uri="{FF2B5EF4-FFF2-40B4-BE49-F238E27FC236}">
                <a16:creationId xmlns:a16="http://schemas.microsoft.com/office/drawing/2014/main" id="{517E950D-8365-4BAA-8794-3E0B701702A2}"/>
              </a:ext>
            </a:extLst>
          </p:cNvPr>
          <p:cNvSpPr/>
          <p:nvPr/>
        </p:nvSpPr>
        <p:spPr>
          <a:xfrm>
            <a:off x="991602" y="282278"/>
            <a:ext cx="33478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Q&amp;A</a:t>
            </a: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2BDA74BA-6A56-400D-8E9B-176E8CDB84F2}"/>
              </a:ext>
            </a:extLst>
          </p:cNvPr>
          <p:cNvSpPr/>
          <p:nvPr/>
        </p:nvSpPr>
        <p:spPr>
          <a:xfrm>
            <a:off x="2245894" y="413568"/>
            <a:ext cx="9366939" cy="338553"/>
          </a:xfrm>
          <a:prstGeom prst="roundRect">
            <a:avLst>
              <a:gd name="adj" fmla="val 50000"/>
            </a:avLst>
          </a:prstGeom>
          <a:solidFill>
            <a:srgbClr val="54BE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E11D8EF-5199-49F8-9DA1-C156FFA43A4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54BEBA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02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BD65301-BF0D-4E1C-BDF4-5D1515850366}"/>
              </a:ext>
            </a:extLst>
          </p:cNvPr>
          <p:cNvSpPr/>
          <p:nvPr/>
        </p:nvSpPr>
        <p:spPr>
          <a:xfrm>
            <a:off x="9216322" y="423270"/>
            <a:ext cx="184414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임금체불 해결방안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DCD98467-9AEB-4A14-9E5E-4F2B6B11E6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2160" y="2736199"/>
            <a:ext cx="2280508" cy="2653971"/>
          </a:xfrm>
          <a:prstGeom prst="rect">
            <a:avLst/>
          </a:prstGeom>
        </p:spPr>
      </p:pic>
      <p:sp>
        <p:nvSpPr>
          <p:cNvPr id="12" name="직사각형 11">
            <a:extLst>
              <a:ext uri="{FF2B5EF4-FFF2-40B4-BE49-F238E27FC236}">
                <a16:creationId xmlns:a16="http://schemas.microsoft.com/office/drawing/2014/main" id="{E786F866-6827-4EB1-A15C-D47849350928}"/>
              </a:ext>
            </a:extLst>
          </p:cNvPr>
          <p:cNvSpPr/>
          <p:nvPr/>
        </p:nvSpPr>
        <p:spPr>
          <a:xfrm>
            <a:off x="1448488" y="2607571"/>
            <a:ext cx="102405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회사는 망해서 없어지고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사업주는 연락도 되지 않습니다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r>
              <a:rPr lang="ko-KR" altLang="en-US" sz="2400" dirty="0">
                <a:solidFill>
                  <a:srgbClr val="54BEBA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체불된 임금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을 받을 수 있나요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?</a:t>
            </a:r>
          </a:p>
        </p:txBody>
      </p:sp>
      <p:sp>
        <p:nvSpPr>
          <p:cNvPr id="16" name="사각형: 둥근 모서리 15">
            <a:extLst>
              <a:ext uri="{FF2B5EF4-FFF2-40B4-BE49-F238E27FC236}">
                <a16:creationId xmlns:a16="http://schemas.microsoft.com/office/drawing/2014/main" id="{3260628E-169E-4B81-AE02-9B13AB708EC1}"/>
              </a:ext>
            </a:extLst>
          </p:cNvPr>
          <p:cNvSpPr/>
          <p:nvPr/>
        </p:nvSpPr>
        <p:spPr>
          <a:xfrm>
            <a:off x="1448488" y="2070938"/>
            <a:ext cx="2558758" cy="425034"/>
          </a:xfrm>
          <a:prstGeom prst="roundRect">
            <a:avLst>
              <a:gd name="adj" fmla="val 50000"/>
            </a:avLst>
          </a:prstGeom>
          <a:solidFill>
            <a:srgbClr val="54BEBA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421C3725-72E3-4411-9E00-924BCCC9F757}"/>
              </a:ext>
            </a:extLst>
          </p:cNvPr>
          <p:cNvSpPr/>
          <p:nvPr/>
        </p:nvSpPr>
        <p:spPr>
          <a:xfrm>
            <a:off x="1606948" y="2103702"/>
            <a:ext cx="2301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QUESTION 01</a:t>
            </a:r>
          </a:p>
        </p:txBody>
      </p:sp>
      <p:pic>
        <p:nvPicPr>
          <p:cNvPr id="22" name="그림 21">
            <a:extLst>
              <a:ext uri="{FF2B5EF4-FFF2-40B4-BE49-F238E27FC236}">
                <a16:creationId xmlns:a16="http://schemas.microsoft.com/office/drawing/2014/main" id="{320BA561-B184-4C66-B5D8-548D581409C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87" t="12896" r="26371" b="11617"/>
          <a:stretch/>
        </p:blipFill>
        <p:spPr>
          <a:xfrm>
            <a:off x="11399159" y="247732"/>
            <a:ext cx="424051" cy="570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67370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>
            <a:extLst>
              <a:ext uri="{FF2B5EF4-FFF2-40B4-BE49-F238E27FC236}">
                <a16:creationId xmlns:a16="http://schemas.microsoft.com/office/drawing/2014/main" id="{243DD8D1-1908-4325-8DE1-7FC324E3BA89}"/>
              </a:ext>
            </a:extLst>
          </p:cNvPr>
          <p:cNvSpPr/>
          <p:nvPr/>
        </p:nvSpPr>
        <p:spPr>
          <a:xfrm>
            <a:off x="943476" y="306341"/>
            <a:ext cx="33478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임금체불 진정서 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예시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8316BEC3-DE23-48D8-BC87-34BB348D8461}"/>
              </a:ext>
            </a:extLst>
          </p:cNvPr>
          <p:cNvSpPr/>
          <p:nvPr/>
        </p:nvSpPr>
        <p:spPr>
          <a:xfrm>
            <a:off x="4552545" y="413568"/>
            <a:ext cx="7060290" cy="338553"/>
          </a:xfrm>
          <a:prstGeom prst="roundRect">
            <a:avLst>
              <a:gd name="adj" fmla="val 50000"/>
            </a:avLst>
          </a:prstGeom>
          <a:solidFill>
            <a:srgbClr val="54BE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E96ED6BA-3277-4E62-8077-242AB3DF23A6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54BEBA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03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D169B4A1-32CD-46BE-8AC4-0B42D0964A2B}"/>
              </a:ext>
            </a:extLst>
          </p:cNvPr>
          <p:cNvSpPr/>
          <p:nvPr/>
        </p:nvSpPr>
        <p:spPr>
          <a:xfrm>
            <a:off x="9216322" y="423270"/>
            <a:ext cx="184414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임금체불 해결방안</a:t>
            </a: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65EDBB9D-A370-4C08-A4B2-0A1B07378844}"/>
              </a:ext>
            </a:extLst>
          </p:cNvPr>
          <p:cNvSpPr/>
          <p:nvPr/>
        </p:nvSpPr>
        <p:spPr>
          <a:xfrm>
            <a:off x="473164" y="1437859"/>
            <a:ext cx="230123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▶ 진정인</a:t>
            </a:r>
            <a:endParaRPr lang="en-US" altLang="ko-KR" sz="1600" dirty="0">
              <a:latin typeface="경기천년제목 Bold" panose="02020803020101020101" pitchFamily="18" charset="-127"/>
              <a:ea typeface="경기천년제목 Bold" panose="02020803020101020101" pitchFamily="18" charset="-127"/>
            </a:endParaRPr>
          </a:p>
        </p:txBody>
      </p:sp>
      <p:graphicFrame>
        <p:nvGraphicFramePr>
          <p:cNvPr id="2" name="표 9">
            <a:extLst>
              <a:ext uri="{FF2B5EF4-FFF2-40B4-BE49-F238E27FC236}">
                <a16:creationId xmlns:a16="http://schemas.microsoft.com/office/drawing/2014/main" id="{B312584F-3417-4A9C-BB4A-3B0DFAAAC091}"/>
              </a:ext>
            </a:extLst>
          </p:cNvPr>
          <p:cNvGraphicFramePr>
            <a:graphicFrameLocks noGrp="1"/>
          </p:cNvGraphicFramePr>
          <p:nvPr/>
        </p:nvGraphicFramePr>
        <p:xfrm>
          <a:off x="473164" y="1901673"/>
          <a:ext cx="5258168" cy="13567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4542">
                  <a:extLst>
                    <a:ext uri="{9D8B030D-6E8A-4147-A177-3AD203B41FA5}">
                      <a16:colId xmlns:a16="http://schemas.microsoft.com/office/drawing/2014/main" val="2903733306"/>
                    </a:ext>
                  </a:extLst>
                </a:gridCol>
                <a:gridCol w="1314542">
                  <a:extLst>
                    <a:ext uri="{9D8B030D-6E8A-4147-A177-3AD203B41FA5}">
                      <a16:colId xmlns:a16="http://schemas.microsoft.com/office/drawing/2014/main" val="4124327287"/>
                    </a:ext>
                  </a:extLst>
                </a:gridCol>
                <a:gridCol w="1314542">
                  <a:extLst>
                    <a:ext uri="{9D8B030D-6E8A-4147-A177-3AD203B41FA5}">
                      <a16:colId xmlns:a16="http://schemas.microsoft.com/office/drawing/2014/main" val="4030874729"/>
                    </a:ext>
                  </a:extLst>
                </a:gridCol>
                <a:gridCol w="1314542">
                  <a:extLst>
                    <a:ext uri="{9D8B030D-6E8A-4147-A177-3AD203B41FA5}">
                      <a16:colId xmlns:a16="http://schemas.microsoft.com/office/drawing/2014/main" val="1285679217"/>
                    </a:ext>
                  </a:extLst>
                </a:gridCol>
              </a:tblGrid>
              <a:tr h="2261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*</a:t>
                      </a:r>
                      <a:r>
                        <a:rPr lang="ko-KR" altLang="en-US" sz="1100" b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성명</a:t>
                      </a:r>
                    </a:p>
                  </a:txBody>
                  <a:tcPr marT="0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BEBA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홍길동</a:t>
                      </a: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*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주민등록번호</a:t>
                      </a: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BEBA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990808-1******</a:t>
                      </a:r>
                      <a:endParaRPr lang="ko-KR" altLang="en-US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9384199"/>
                  </a:ext>
                </a:extLst>
              </a:tr>
              <a:tr h="22613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*</a:t>
                      </a:r>
                      <a:r>
                        <a:rPr lang="ko-KR" altLang="en-US" sz="1100" b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주소</a:t>
                      </a:r>
                    </a:p>
                  </a:txBody>
                  <a:tcPr marT="0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BEBA">
                        <a:alpha val="15000"/>
                      </a:srgbClr>
                    </a:solidFill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서울시 관악구 </a:t>
                      </a:r>
                      <a:r>
                        <a:rPr lang="ko-KR" altLang="en-US" sz="1100" b="0" kern="120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은천로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 </a:t>
                      </a:r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56</a:t>
                      </a:r>
                      <a:endParaRPr lang="ko-KR" altLang="en-US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11280216"/>
                  </a:ext>
                </a:extLst>
              </a:tr>
              <a:tr h="2261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*</a:t>
                      </a:r>
                      <a:r>
                        <a:rPr lang="ko-KR" altLang="en-US" sz="11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전화번호</a:t>
                      </a:r>
                    </a:p>
                  </a:txBody>
                  <a:tcPr marT="0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BEBA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02-123-4567</a:t>
                      </a:r>
                      <a:endParaRPr lang="ko-KR" altLang="en-US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*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휴대폰번호</a:t>
                      </a: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BEBA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010-123-4567</a:t>
                      </a:r>
                      <a:endParaRPr lang="ko-KR" altLang="en-US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5153022"/>
                  </a:ext>
                </a:extLst>
              </a:tr>
              <a:tr h="2261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*</a:t>
                      </a:r>
                      <a:r>
                        <a:rPr lang="ko-KR" altLang="en-US" sz="11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이메일</a:t>
                      </a:r>
                    </a:p>
                  </a:txBody>
                  <a:tcPr marT="0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BEBA">
                        <a:alpha val="15000"/>
                      </a:srgb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hong@samplemail.com</a:t>
                      </a:r>
                      <a:endParaRPr lang="ko-KR" altLang="en-US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58110280"/>
                  </a:ext>
                </a:extLst>
              </a:tr>
              <a:tr h="45226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수신여부확인</a:t>
                      </a:r>
                    </a:p>
                  </a:txBody>
                  <a:tcPr marT="0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BEBA">
                        <a:alpha val="15000"/>
                      </a:srgbClr>
                    </a:solidFill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r>
                        <a:rPr lang="ko-KR" altLang="en-US" sz="1100" b="1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⊙ 예    ○ </a:t>
                      </a:r>
                      <a:r>
                        <a:rPr lang="ko-KR" altLang="en-US" sz="1100" b="1" kern="120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아니오</a:t>
                      </a:r>
                      <a:endParaRPr lang="en-US" altLang="ko-KR" sz="1100" b="1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latinLnBrk="1"/>
                      <a:r>
                        <a:rPr lang="ko-KR" altLang="en-US" sz="9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민원신청 처리상황을 문자메시지</a:t>
                      </a:r>
                      <a:r>
                        <a:rPr lang="en-US" altLang="ko-KR" sz="9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(SMS), E-mail </a:t>
                      </a:r>
                      <a:r>
                        <a:rPr lang="ko-KR" altLang="en-US" sz="9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통해 정보를 제공받으실 수 있습니다</a:t>
                      </a:r>
                      <a:r>
                        <a:rPr lang="en-US" altLang="ko-KR" sz="9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.</a:t>
                      </a:r>
                      <a:endParaRPr lang="ko-KR" altLang="en-US" sz="9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64034436"/>
                  </a:ext>
                </a:extLst>
              </a:tr>
            </a:tbl>
          </a:graphicData>
        </a:graphic>
      </p:graphicFrame>
      <p:sp>
        <p:nvSpPr>
          <p:cNvPr id="11" name="직사각형 10">
            <a:extLst>
              <a:ext uri="{FF2B5EF4-FFF2-40B4-BE49-F238E27FC236}">
                <a16:creationId xmlns:a16="http://schemas.microsoft.com/office/drawing/2014/main" id="{7CFAE752-8417-4BA8-818D-ED855CB9EED0}"/>
              </a:ext>
            </a:extLst>
          </p:cNvPr>
          <p:cNvSpPr/>
          <p:nvPr/>
        </p:nvSpPr>
        <p:spPr>
          <a:xfrm>
            <a:off x="473164" y="4013842"/>
            <a:ext cx="230123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▶ 피진정인</a:t>
            </a:r>
            <a:endParaRPr lang="en-US" altLang="ko-KR" sz="1600" dirty="0">
              <a:latin typeface="경기천년제목 Bold" panose="02020803020101020101" pitchFamily="18" charset="-127"/>
              <a:ea typeface="경기천년제목 Bold" panose="02020803020101020101" pitchFamily="18" charset="-127"/>
            </a:endParaRPr>
          </a:p>
        </p:txBody>
      </p:sp>
      <p:graphicFrame>
        <p:nvGraphicFramePr>
          <p:cNvPr id="12" name="표 9">
            <a:extLst>
              <a:ext uri="{FF2B5EF4-FFF2-40B4-BE49-F238E27FC236}">
                <a16:creationId xmlns:a16="http://schemas.microsoft.com/office/drawing/2014/main" id="{98791E0B-C394-4B83-A3FC-B9FCBDE53E26}"/>
              </a:ext>
            </a:extLst>
          </p:cNvPr>
          <p:cNvGraphicFramePr>
            <a:graphicFrameLocks noGrp="1"/>
          </p:cNvGraphicFramePr>
          <p:nvPr/>
        </p:nvGraphicFramePr>
        <p:xfrm>
          <a:off x="473164" y="4477656"/>
          <a:ext cx="5258168" cy="15835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4542">
                  <a:extLst>
                    <a:ext uri="{9D8B030D-6E8A-4147-A177-3AD203B41FA5}">
                      <a16:colId xmlns:a16="http://schemas.microsoft.com/office/drawing/2014/main" val="2903733306"/>
                    </a:ext>
                  </a:extLst>
                </a:gridCol>
                <a:gridCol w="1314542">
                  <a:extLst>
                    <a:ext uri="{9D8B030D-6E8A-4147-A177-3AD203B41FA5}">
                      <a16:colId xmlns:a16="http://schemas.microsoft.com/office/drawing/2014/main" val="4124327287"/>
                    </a:ext>
                  </a:extLst>
                </a:gridCol>
                <a:gridCol w="1314542">
                  <a:extLst>
                    <a:ext uri="{9D8B030D-6E8A-4147-A177-3AD203B41FA5}">
                      <a16:colId xmlns:a16="http://schemas.microsoft.com/office/drawing/2014/main" val="4030874729"/>
                    </a:ext>
                  </a:extLst>
                </a:gridCol>
                <a:gridCol w="1314542">
                  <a:extLst>
                    <a:ext uri="{9D8B030D-6E8A-4147-A177-3AD203B41FA5}">
                      <a16:colId xmlns:a16="http://schemas.microsoft.com/office/drawing/2014/main" val="1285679217"/>
                    </a:ext>
                  </a:extLst>
                </a:gridCol>
              </a:tblGrid>
              <a:tr h="2261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*</a:t>
                      </a:r>
                      <a:r>
                        <a:rPr lang="ko-KR" altLang="en-US" sz="1100" b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성명</a:t>
                      </a:r>
                    </a:p>
                  </a:txBody>
                  <a:tcPr marT="0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BEBA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kern="120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김사업</a:t>
                      </a:r>
                      <a:endParaRPr lang="ko-KR" altLang="en-US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*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연락처</a:t>
                      </a: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BEBA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02-555-4567</a:t>
                      </a:r>
                      <a:endParaRPr lang="ko-KR" altLang="en-US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9384199"/>
                  </a:ext>
                </a:extLst>
              </a:tr>
              <a:tr h="22613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*</a:t>
                      </a:r>
                      <a:r>
                        <a:rPr lang="ko-KR" altLang="en-US" sz="1100" b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주소</a:t>
                      </a:r>
                    </a:p>
                  </a:txBody>
                  <a:tcPr marT="0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BEBA">
                        <a:alpha val="15000"/>
                      </a:srgbClr>
                    </a:solidFill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서울시 영등포구 영등포로 </a:t>
                      </a:r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9999</a:t>
                      </a:r>
                      <a:endParaRPr lang="ko-KR" altLang="en-US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11280216"/>
                  </a:ext>
                </a:extLst>
              </a:tr>
              <a:tr h="2261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*</a:t>
                      </a:r>
                      <a:r>
                        <a:rPr lang="ko-KR" altLang="en-US" sz="11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사업체구분</a:t>
                      </a:r>
                    </a:p>
                  </a:txBody>
                  <a:tcPr marT="0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BEBA">
                        <a:alpha val="15000"/>
                      </a:srgb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⊙ 사업장    ○ 공사현장</a:t>
                      </a: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BEBA">
                        <a:alpha val="20000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5153022"/>
                  </a:ext>
                </a:extLst>
              </a:tr>
              <a:tr h="2261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*</a:t>
                      </a:r>
                      <a:r>
                        <a:rPr lang="ko-KR" altLang="en-US" sz="11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회사명</a:t>
                      </a:r>
                    </a:p>
                  </a:txBody>
                  <a:tcPr marT="0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BEBA">
                        <a:alpha val="15000"/>
                      </a:srgb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한국회사</a:t>
                      </a:r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주</a:t>
                      </a:r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)</a:t>
                      </a:r>
                      <a:endParaRPr lang="ko-KR" altLang="en-US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58110280"/>
                  </a:ext>
                </a:extLst>
              </a:tr>
              <a:tr h="4522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*</a:t>
                      </a:r>
                      <a:r>
                        <a:rPr lang="ko-KR" altLang="en-US" sz="11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회사주소</a:t>
                      </a:r>
                      <a:endParaRPr lang="en-US" altLang="ko-KR" sz="11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  <a:p>
                      <a:pPr algn="ctr" latinLnBrk="1"/>
                      <a:r>
                        <a:rPr lang="en-US" altLang="ko-KR" sz="10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</a:rPr>
                        <a:t>(</a:t>
                      </a:r>
                      <a:r>
                        <a:rPr lang="ko-KR" altLang="en-US" sz="10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</a:rPr>
                        <a:t>실근무장소</a:t>
                      </a:r>
                      <a:r>
                        <a:rPr lang="en-US" altLang="ko-KR" sz="10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</a:rPr>
                        <a:t>)</a:t>
                      </a:r>
                      <a:endParaRPr lang="ko-KR" altLang="en-US" sz="10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</a:endParaRPr>
                    </a:p>
                  </a:txBody>
                  <a:tcPr marT="0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BEBA">
                        <a:alpha val="15000"/>
                      </a:srgbClr>
                    </a:solidFill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서울시 영등포구 영등포로 </a:t>
                      </a:r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8888</a:t>
                      </a:r>
                      <a:endParaRPr lang="ko-KR" altLang="en-US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64034436"/>
                  </a:ext>
                </a:extLst>
              </a:tr>
              <a:tr h="2268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*</a:t>
                      </a:r>
                      <a:r>
                        <a:rPr lang="ko-KR" altLang="en-US" sz="11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회사전화번호</a:t>
                      </a:r>
                    </a:p>
                  </a:txBody>
                  <a:tcPr marT="0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BEBA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02-777-8888</a:t>
                      </a:r>
                      <a:endParaRPr lang="ko-KR" altLang="en-US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근로자수</a:t>
                      </a: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BEBA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30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명</a:t>
                      </a: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1802457"/>
                  </a:ext>
                </a:extLst>
              </a:tr>
            </a:tbl>
          </a:graphicData>
        </a:graphic>
      </p:graphicFrame>
      <p:sp>
        <p:nvSpPr>
          <p:cNvPr id="14" name="직사각형 13">
            <a:extLst>
              <a:ext uri="{FF2B5EF4-FFF2-40B4-BE49-F238E27FC236}">
                <a16:creationId xmlns:a16="http://schemas.microsoft.com/office/drawing/2014/main" id="{B45BE79F-A770-417A-A338-6D4131AAC470}"/>
              </a:ext>
            </a:extLst>
          </p:cNvPr>
          <p:cNvSpPr/>
          <p:nvPr/>
        </p:nvSpPr>
        <p:spPr>
          <a:xfrm>
            <a:off x="3430094" y="1539459"/>
            <a:ext cx="230123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100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(</a:t>
            </a:r>
            <a:r>
              <a:rPr lang="ko-KR" altLang="en-US" sz="1100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별도 법정서식은 없음</a:t>
            </a:r>
            <a:r>
              <a:rPr lang="en-US" altLang="ko-KR" sz="1100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)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14B92091-E65B-4E88-91B2-C216FAC79848}"/>
              </a:ext>
            </a:extLst>
          </p:cNvPr>
          <p:cNvSpPr/>
          <p:nvPr/>
        </p:nvSpPr>
        <p:spPr>
          <a:xfrm>
            <a:off x="3430094" y="4115442"/>
            <a:ext cx="230123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ko-KR" sz="1100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*</a:t>
            </a:r>
            <a:r>
              <a:rPr lang="ko-KR" altLang="en-US" sz="1100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필수입력 항목입니다</a:t>
            </a:r>
            <a:endParaRPr lang="en-US" altLang="ko-KR" sz="1100" dirty="0"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</p:txBody>
      </p:sp>
      <p:cxnSp>
        <p:nvCxnSpPr>
          <p:cNvPr id="17" name="직선 연결선 16">
            <a:extLst>
              <a:ext uri="{FF2B5EF4-FFF2-40B4-BE49-F238E27FC236}">
                <a16:creationId xmlns:a16="http://schemas.microsoft.com/office/drawing/2014/main" id="{3CEBB4F0-1CF3-4D85-BF25-2CF5CED09394}"/>
              </a:ext>
            </a:extLst>
          </p:cNvPr>
          <p:cNvCxnSpPr>
            <a:cxnSpLocks/>
          </p:cNvCxnSpPr>
          <p:nvPr/>
        </p:nvCxnSpPr>
        <p:spPr>
          <a:xfrm>
            <a:off x="6096000" y="1278202"/>
            <a:ext cx="0" cy="518065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B1D2069B-3440-4E6B-AA90-9F81C5149D7D}"/>
              </a:ext>
            </a:extLst>
          </p:cNvPr>
          <p:cNvSpPr/>
          <p:nvPr/>
        </p:nvSpPr>
        <p:spPr>
          <a:xfrm>
            <a:off x="6460668" y="1437859"/>
            <a:ext cx="230123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600" dirty="0"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▶ 진정내용</a:t>
            </a:r>
            <a:endParaRPr lang="en-US" altLang="ko-KR" sz="1600" dirty="0">
              <a:latin typeface="경기천년제목 Bold" panose="02020803020101020101" pitchFamily="18" charset="-127"/>
              <a:ea typeface="경기천년제목 Bold" panose="02020803020101020101" pitchFamily="18" charset="-127"/>
            </a:endParaRPr>
          </a:p>
        </p:txBody>
      </p:sp>
      <p:graphicFrame>
        <p:nvGraphicFramePr>
          <p:cNvPr id="20" name="표 9">
            <a:extLst>
              <a:ext uri="{FF2B5EF4-FFF2-40B4-BE49-F238E27FC236}">
                <a16:creationId xmlns:a16="http://schemas.microsoft.com/office/drawing/2014/main" id="{A1E69B54-A9CF-45D9-98ED-9CFA312057CB}"/>
              </a:ext>
            </a:extLst>
          </p:cNvPr>
          <p:cNvGraphicFramePr>
            <a:graphicFrameLocks noGrp="1"/>
          </p:cNvGraphicFramePr>
          <p:nvPr/>
        </p:nvGraphicFramePr>
        <p:xfrm>
          <a:off x="6460668" y="1901673"/>
          <a:ext cx="5258168" cy="18597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4542">
                  <a:extLst>
                    <a:ext uri="{9D8B030D-6E8A-4147-A177-3AD203B41FA5}">
                      <a16:colId xmlns:a16="http://schemas.microsoft.com/office/drawing/2014/main" val="2903733306"/>
                    </a:ext>
                  </a:extLst>
                </a:gridCol>
                <a:gridCol w="1314542">
                  <a:extLst>
                    <a:ext uri="{9D8B030D-6E8A-4147-A177-3AD203B41FA5}">
                      <a16:colId xmlns:a16="http://schemas.microsoft.com/office/drawing/2014/main" val="4124327287"/>
                    </a:ext>
                  </a:extLst>
                </a:gridCol>
                <a:gridCol w="1314542">
                  <a:extLst>
                    <a:ext uri="{9D8B030D-6E8A-4147-A177-3AD203B41FA5}">
                      <a16:colId xmlns:a16="http://schemas.microsoft.com/office/drawing/2014/main" val="4030874729"/>
                    </a:ext>
                  </a:extLst>
                </a:gridCol>
                <a:gridCol w="1314542">
                  <a:extLst>
                    <a:ext uri="{9D8B030D-6E8A-4147-A177-3AD203B41FA5}">
                      <a16:colId xmlns:a16="http://schemas.microsoft.com/office/drawing/2014/main" val="1285679217"/>
                    </a:ext>
                  </a:extLst>
                </a:gridCol>
              </a:tblGrid>
              <a:tr h="2261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*</a:t>
                      </a:r>
                      <a:r>
                        <a:rPr lang="ko-KR" altLang="en-US" sz="1100" b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입사일</a:t>
                      </a:r>
                    </a:p>
                  </a:txBody>
                  <a:tcPr marT="0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BEBA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2017-03-15</a:t>
                      </a:r>
                      <a:endParaRPr lang="ko-KR" altLang="en-US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퇴사일</a:t>
                      </a: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BEBA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2017-10-14</a:t>
                      </a:r>
                      <a:endParaRPr lang="ko-KR" altLang="en-US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9384199"/>
                  </a:ext>
                </a:extLst>
              </a:tr>
              <a:tr h="22613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체불임금총액</a:t>
                      </a:r>
                    </a:p>
                  </a:txBody>
                  <a:tcPr marT="0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BEBA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3,000,000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원</a:t>
                      </a: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*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퇴직여부</a:t>
                      </a: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BEBA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⊙ 퇴직    ○ 재직</a:t>
                      </a: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1280216"/>
                  </a:ext>
                </a:extLst>
              </a:tr>
              <a:tr h="22613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체불퇴직금액</a:t>
                      </a:r>
                    </a:p>
                  </a:txBody>
                  <a:tcPr marT="0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BEBA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기타체불금액</a:t>
                      </a: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BEBA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5153022"/>
                  </a:ext>
                </a:extLst>
              </a:tr>
              <a:tr h="22613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업무내용</a:t>
                      </a:r>
                    </a:p>
                  </a:txBody>
                  <a:tcPr marT="0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BEBA">
                        <a:alpha val="15000"/>
                      </a:srgb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영업</a:t>
                      </a: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T="0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:a16="http://schemas.microsoft.com/office/drawing/2014/main" val="3701208531"/>
                  </a:ext>
                </a:extLst>
              </a:tr>
              <a:tr h="22613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임금지급일</a:t>
                      </a:r>
                    </a:p>
                  </a:txBody>
                  <a:tcPr marT="0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BEBA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매월 </a:t>
                      </a:r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25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일</a:t>
                      </a: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근로계약방법</a:t>
                      </a: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BEBA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⊙ 서면    ○ 구두</a:t>
                      </a: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3446744"/>
                  </a:ext>
                </a:extLst>
              </a:tr>
              <a:tr h="22613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*</a:t>
                      </a:r>
                      <a:r>
                        <a:rPr lang="ko-KR" altLang="en-US" sz="11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제목</a:t>
                      </a:r>
                    </a:p>
                  </a:txBody>
                  <a:tcPr marT="0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BEBA">
                        <a:alpha val="15000"/>
                      </a:srgb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kern="120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임금체불</a:t>
                      </a:r>
                      <a:endParaRPr lang="ko-KR" altLang="en-US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358110280"/>
                  </a:ext>
                </a:extLst>
              </a:tr>
              <a:tr h="4522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*</a:t>
                      </a:r>
                      <a:r>
                        <a:rPr lang="ko-KR" altLang="en-US" sz="11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내용</a:t>
                      </a:r>
                    </a:p>
                  </a:txBody>
                  <a:tcPr marT="0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BEBA">
                        <a:alpha val="15000"/>
                      </a:srgbClr>
                    </a:solidFill>
                  </a:tcPr>
                </a:tc>
                <a:tc gridSpan="3">
                  <a:txBody>
                    <a:bodyPr/>
                    <a:lstStyle/>
                    <a:p>
                      <a:pPr latinLnBrk="1"/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진정인은</a:t>
                      </a:r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 2017.3.15. 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한국회사</a:t>
                      </a:r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주</a:t>
                      </a:r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)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에 입사하여 </a:t>
                      </a:r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7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개월동안 근무하였으나</a:t>
                      </a:r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회사사정이 어렵다는 이유로 </a:t>
                      </a:r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2017.9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월부터 </a:t>
                      </a:r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2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개월간 </a:t>
                      </a:r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3,000,000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원의 임금을 지급받지 못함</a:t>
                      </a:r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. </a:t>
                      </a:r>
                      <a:endParaRPr lang="ko-KR" altLang="en-US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64034436"/>
                  </a:ext>
                </a:extLst>
              </a:tr>
            </a:tbl>
          </a:graphicData>
        </a:graphic>
      </p:graphicFrame>
      <p:sp>
        <p:nvSpPr>
          <p:cNvPr id="21" name="직사각형 20">
            <a:extLst>
              <a:ext uri="{FF2B5EF4-FFF2-40B4-BE49-F238E27FC236}">
                <a16:creationId xmlns:a16="http://schemas.microsoft.com/office/drawing/2014/main" id="{2DBAA10A-D4B2-4098-9E78-3FE33C9E2022}"/>
              </a:ext>
            </a:extLst>
          </p:cNvPr>
          <p:cNvSpPr/>
          <p:nvPr/>
        </p:nvSpPr>
        <p:spPr>
          <a:xfrm>
            <a:off x="6460668" y="5144497"/>
            <a:ext cx="42764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600"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▶ 관할 고용노동관서 및 파일청부 등</a:t>
            </a:r>
            <a:endParaRPr lang="en-US" altLang="ko-KR" sz="1600" dirty="0">
              <a:latin typeface="경기천년제목 Bold" panose="02020803020101020101" pitchFamily="18" charset="-127"/>
              <a:ea typeface="경기천년제목 Bold" panose="02020803020101020101" pitchFamily="18" charset="-127"/>
            </a:endParaRPr>
          </a:p>
        </p:txBody>
      </p:sp>
      <p:graphicFrame>
        <p:nvGraphicFramePr>
          <p:cNvPr id="22" name="표 9">
            <a:extLst>
              <a:ext uri="{FF2B5EF4-FFF2-40B4-BE49-F238E27FC236}">
                <a16:creationId xmlns:a16="http://schemas.microsoft.com/office/drawing/2014/main" id="{3D194537-A162-4294-9AE1-2A22EEC7CC16}"/>
              </a:ext>
            </a:extLst>
          </p:cNvPr>
          <p:cNvGraphicFramePr>
            <a:graphicFrameLocks noGrp="1"/>
          </p:cNvGraphicFramePr>
          <p:nvPr/>
        </p:nvGraphicFramePr>
        <p:xfrm>
          <a:off x="6460668" y="5608311"/>
          <a:ext cx="5258168" cy="4529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4542">
                  <a:extLst>
                    <a:ext uri="{9D8B030D-6E8A-4147-A177-3AD203B41FA5}">
                      <a16:colId xmlns:a16="http://schemas.microsoft.com/office/drawing/2014/main" val="2903733306"/>
                    </a:ext>
                  </a:extLst>
                </a:gridCol>
                <a:gridCol w="3943626">
                  <a:extLst>
                    <a:ext uri="{9D8B030D-6E8A-4147-A177-3AD203B41FA5}">
                      <a16:colId xmlns:a16="http://schemas.microsoft.com/office/drawing/2014/main" val="4124327287"/>
                    </a:ext>
                  </a:extLst>
                </a:gridCol>
              </a:tblGrid>
              <a:tr h="22613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*</a:t>
                      </a:r>
                      <a:r>
                        <a:rPr lang="ko-KR" altLang="en-US" sz="1100" b="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관할 관서</a:t>
                      </a:r>
                    </a:p>
                  </a:txBody>
                  <a:tcPr marT="0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BEBA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1280216"/>
                  </a:ext>
                </a:extLst>
              </a:tr>
              <a:tr h="2268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</a:rPr>
                        <a:t>파일 첨부</a:t>
                      </a:r>
                    </a:p>
                  </a:txBody>
                  <a:tcPr marT="0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4BEBA">
                        <a:alpha val="1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1802457"/>
                  </a:ext>
                </a:extLst>
              </a:tr>
            </a:tbl>
          </a:graphicData>
        </a:graphic>
      </p:graphicFrame>
      <p:pic>
        <p:nvPicPr>
          <p:cNvPr id="10" name="그림 9">
            <a:extLst>
              <a:ext uri="{FF2B5EF4-FFF2-40B4-BE49-F238E27FC236}">
                <a16:creationId xmlns:a16="http://schemas.microsoft.com/office/drawing/2014/main" id="{7518718F-9BA7-44F8-9EDA-407677406DA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87" t="12896" r="26371" b="11617"/>
          <a:stretch/>
        </p:blipFill>
        <p:spPr>
          <a:xfrm>
            <a:off x="11399159" y="247732"/>
            <a:ext cx="424051" cy="570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7152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D7EA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5C1EBCB7-9645-4194-8470-C47BD5C70C91}"/>
              </a:ext>
            </a:extLst>
          </p:cNvPr>
          <p:cNvSpPr/>
          <p:nvPr/>
        </p:nvSpPr>
        <p:spPr>
          <a:xfrm>
            <a:off x="-948723" y="1"/>
            <a:ext cx="796605" cy="398834"/>
          </a:xfrm>
          <a:prstGeom prst="rect">
            <a:avLst/>
          </a:prstGeom>
          <a:solidFill>
            <a:srgbClr val="CD7E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C42A6F8F-D7AA-44F6-BCEB-FCEC04D93C93}"/>
              </a:ext>
            </a:extLst>
          </p:cNvPr>
          <p:cNvCxnSpPr>
            <a:cxnSpLocks/>
          </p:cNvCxnSpPr>
          <p:nvPr/>
        </p:nvCxnSpPr>
        <p:spPr>
          <a:xfrm flipV="1">
            <a:off x="6513720" y="1"/>
            <a:ext cx="0" cy="6857999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>
            <a:extLst>
              <a:ext uri="{FF2B5EF4-FFF2-40B4-BE49-F238E27FC236}">
                <a16:creationId xmlns:a16="http://schemas.microsoft.com/office/drawing/2014/main" id="{66087AD2-A570-473D-93B1-3A1B8AEB3D4F}"/>
              </a:ext>
            </a:extLst>
          </p:cNvPr>
          <p:cNvSpPr/>
          <p:nvPr/>
        </p:nvSpPr>
        <p:spPr>
          <a:xfrm>
            <a:off x="6912167" y="1659285"/>
            <a:ext cx="523033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28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해고의 제한</a:t>
            </a:r>
            <a:endParaRPr lang="en-US" altLang="ko-KR" sz="28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8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해고 예고</a:t>
            </a:r>
            <a:endParaRPr lang="en-US" altLang="ko-KR" sz="28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8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부당해고 등 해결방법</a:t>
            </a:r>
            <a:endParaRPr lang="en-US" altLang="ko-KR" sz="28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ko-KR" altLang="en-US" sz="28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노동위원회 구제신청</a:t>
            </a:r>
            <a:endParaRPr lang="en-US" altLang="ko-KR" sz="28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r>
              <a:rPr lang="ko-KR" altLang="en-US" sz="28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민사소송 제기</a:t>
            </a:r>
            <a:endParaRPr lang="en-US" altLang="ko-KR" sz="28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8D9ACE1A-8E43-4AF1-B506-A6E9913F28AF}"/>
              </a:ext>
            </a:extLst>
          </p:cNvPr>
          <p:cNvGrpSpPr/>
          <p:nvPr/>
        </p:nvGrpSpPr>
        <p:grpSpPr>
          <a:xfrm>
            <a:off x="6301965" y="3597973"/>
            <a:ext cx="486076" cy="581698"/>
            <a:chOff x="6301965" y="3477782"/>
            <a:chExt cx="486076" cy="581698"/>
          </a:xfrm>
        </p:grpSpPr>
        <p:sp>
          <p:nvSpPr>
            <p:cNvPr id="13" name="타원 12">
              <a:extLst>
                <a:ext uri="{FF2B5EF4-FFF2-40B4-BE49-F238E27FC236}">
                  <a16:creationId xmlns:a16="http://schemas.microsoft.com/office/drawing/2014/main" id="{EBFEE373-8209-47CF-9C35-8D51B895EAD2}"/>
                </a:ext>
              </a:extLst>
            </p:cNvPr>
            <p:cNvSpPr/>
            <p:nvPr/>
          </p:nvSpPr>
          <p:spPr>
            <a:xfrm>
              <a:off x="6301965" y="3630131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7BD34705-49DB-4639-9854-68B69BD9A47B}"/>
                </a:ext>
              </a:extLst>
            </p:cNvPr>
            <p:cNvSpPr/>
            <p:nvPr/>
          </p:nvSpPr>
          <p:spPr>
            <a:xfrm>
              <a:off x="6309404" y="3477782"/>
              <a:ext cx="478637" cy="5816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2400" dirty="0">
                  <a:solidFill>
                    <a:srgbClr val="CD7EA6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2400" dirty="0">
                <a:solidFill>
                  <a:srgbClr val="CD7EA6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grpSp>
        <p:nvGrpSpPr>
          <p:cNvPr id="22" name="그룹 21">
            <a:extLst>
              <a:ext uri="{FF2B5EF4-FFF2-40B4-BE49-F238E27FC236}">
                <a16:creationId xmlns:a16="http://schemas.microsoft.com/office/drawing/2014/main" id="{66D2409D-7AB6-43CA-9E89-4A5BC11DA34D}"/>
              </a:ext>
            </a:extLst>
          </p:cNvPr>
          <p:cNvGrpSpPr/>
          <p:nvPr/>
        </p:nvGrpSpPr>
        <p:grpSpPr>
          <a:xfrm>
            <a:off x="6301965" y="1868727"/>
            <a:ext cx="486076" cy="581698"/>
            <a:chOff x="6301965" y="2629357"/>
            <a:chExt cx="486076" cy="581698"/>
          </a:xfrm>
        </p:grpSpPr>
        <p:sp>
          <p:nvSpPr>
            <p:cNvPr id="16" name="타원 15">
              <a:extLst>
                <a:ext uri="{FF2B5EF4-FFF2-40B4-BE49-F238E27FC236}">
                  <a16:creationId xmlns:a16="http://schemas.microsoft.com/office/drawing/2014/main" id="{6E55899E-550B-49A0-A851-1404EAB0DC00}"/>
                </a:ext>
              </a:extLst>
            </p:cNvPr>
            <p:cNvSpPr/>
            <p:nvPr/>
          </p:nvSpPr>
          <p:spPr>
            <a:xfrm>
              <a:off x="6301965" y="278170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42042D16-673D-4ECC-9943-F26997EA345F}"/>
                </a:ext>
              </a:extLst>
            </p:cNvPr>
            <p:cNvSpPr/>
            <p:nvPr/>
          </p:nvSpPr>
          <p:spPr>
            <a:xfrm>
              <a:off x="6309404" y="2629357"/>
              <a:ext cx="478637" cy="5816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2400" dirty="0">
                  <a:solidFill>
                    <a:srgbClr val="CD7EA6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2400" dirty="0">
                <a:solidFill>
                  <a:srgbClr val="CD7EA6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511A9202-183A-4A23-9A83-B2571BC3E320}"/>
              </a:ext>
            </a:extLst>
          </p:cNvPr>
          <p:cNvGrpSpPr/>
          <p:nvPr/>
        </p:nvGrpSpPr>
        <p:grpSpPr>
          <a:xfrm>
            <a:off x="6301965" y="2733350"/>
            <a:ext cx="486076" cy="581698"/>
            <a:chOff x="6301965" y="3477782"/>
            <a:chExt cx="486076" cy="581698"/>
          </a:xfrm>
        </p:grpSpPr>
        <p:sp>
          <p:nvSpPr>
            <p:cNvPr id="25" name="타원 24">
              <a:extLst>
                <a:ext uri="{FF2B5EF4-FFF2-40B4-BE49-F238E27FC236}">
                  <a16:creationId xmlns:a16="http://schemas.microsoft.com/office/drawing/2014/main" id="{4E1A0E21-A021-4842-A9F8-4153A6FC60CF}"/>
                </a:ext>
              </a:extLst>
            </p:cNvPr>
            <p:cNvSpPr/>
            <p:nvPr/>
          </p:nvSpPr>
          <p:spPr>
            <a:xfrm>
              <a:off x="6301965" y="3630131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EE9BEEF5-CA23-4DD6-A248-D1FC2F1D0CD6}"/>
                </a:ext>
              </a:extLst>
            </p:cNvPr>
            <p:cNvSpPr/>
            <p:nvPr/>
          </p:nvSpPr>
          <p:spPr>
            <a:xfrm>
              <a:off x="6309404" y="3477782"/>
              <a:ext cx="478637" cy="5816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2400" dirty="0">
                  <a:solidFill>
                    <a:srgbClr val="CD7EA6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2400" dirty="0">
                <a:solidFill>
                  <a:srgbClr val="CD7EA6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pic>
        <p:nvPicPr>
          <p:cNvPr id="18" name="그림 17">
            <a:extLst>
              <a:ext uri="{FF2B5EF4-FFF2-40B4-BE49-F238E27FC236}">
                <a16:creationId xmlns:a16="http://schemas.microsoft.com/office/drawing/2014/main" id="{1A41C675-F6E1-4D3F-85FA-C16C0B1F1A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475" y="603018"/>
            <a:ext cx="4270677" cy="2942819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3DC633BD-1186-4A0D-8DC7-EC951B88AD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7998" y="3750322"/>
            <a:ext cx="3354154" cy="2534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45622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사각형: 둥근 모서리 30">
            <a:extLst>
              <a:ext uri="{FF2B5EF4-FFF2-40B4-BE49-F238E27FC236}">
                <a16:creationId xmlns:a16="http://schemas.microsoft.com/office/drawing/2014/main" id="{510A9BD3-A86C-4F92-A1AC-F6BB9AE0C873}"/>
              </a:ext>
            </a:extLst>
          </p:cNvPr>
          <p:cNvSpPr/>
          <p:nvPr/>
        </p:nvSpPr>
        <p:spPr>
          <a:xfrm>
            <a:off x="7223761" y="3294665"/>
            <a:ext cx="3454400" cy="1529228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30FF15CC-B9A9-4C60-ABB6-F1EBE8128D98}"/>
              </a:ext>
            </a:extLst>
          </p:cNvPr>
          <p:cNvSpPr/>
          <p:nvPr/>
        </p:nvSpPr>
        <p:spPr>
          <a:xfrm>
            <a:off x="0" y="5364798"/>
            <a:ext cx="12192000" cy="1127442"/>
          </a:xfrm>
          <a:prstGeom prst="rect">
            <a:avLst/>
          </a:prstGeom>
          <a:solidFill>
            <a:srgbClr val="CD7EA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2348AEA5-4DC0-45A6-95D8-56097FC54A21}"/>
              </a:ext>
            </a:extLst>
          </p:cNvPr>
          <p:cNvSpPr/>
          <p:nvPr/>
        </p:nvSpPr>
        <p:spPr>
          <a:xfrm>
            <a:off x="1" y="1677609"/>
            <a:ext cx="12192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사용자는 근로자를 정당한 이유 없이 해고할 수 없으며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</a:t>
            </a:r>
          </a:p>
          <a:p>
            <a:pPr algn="ctr"/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특히 일하다 다쳤을 때 </a:t>
            </a:r>
            <a:r>
              <a:rPr lang="ko-KR" altLang="en-US" sz="2800" dirty="0">
                <a:solidFill>
                  <a:srgbClr val="CD7EA6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치료하는 기간과 그 후 </a:t>
            </a:r>
            <a:r>
              <a:rPr lang="en-US" altLang="ko-KR" sz="2800" dirty="0">
                <a:solidFill>
                  <a:srgbClr val="CD7EA6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30</a:t>
            </a:r>
            <a:r>
              <a:rPr lang="ko-KR" altLang="en-US" sz="2800" dirty="0">
                <a:solidFill>
                  <a:srgbClr val="CD7EA6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일 동안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은 </a:t>
            </a:r>
            <a:endParaRPr lang="en-US" altLang="ko-KR" sz="2800" dirty="0"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절대로 해고할 수 없습니다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5F715F9E-1B7D-46E5-B8BE-240FB3A78F2B}"/>
              </a:ext>
            </a:extLst>
          </p:cNvPr>
          <p:cNvSpPr/>
          <p:nvPr/>
        </p:nvSpPr>
        <p:spPr>
          <a:xfrm>
            <a:off x="253022" y="386080"/>
            <a:ext cx="11186160" cy="914399"/>
          </a:xfrm>
          <a:prstGeom prst="roundRect">
            <a:avLst>
              <a:gd name="adj" fmla="val 50000"/>
            </a:avLst>
          </a:prstGeom>
          <a:solidFill>
            <a:srgbClr val="CD7E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6D988FB-D913-4B6C-A637-009B77CDFE03}"/>
              </a:ext>
            </a:extLst>
          </p:cNvPr>
          <p:cNvSpPr/>
          <p:nvPr/>
        </p:nvSpPr>
        <p:spPr>
          <a:xfrm>
            <a:off x="1208459" y="528196"/>
            <a:ext cx="736658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해고의 제한</a:t>
            </a: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DF8F10B1-C2F2-43A8-B594-681B9BEA216F}"/>
              </a:ext>
            </a:extLst>
          </p:cNvPr>
          <p:cNvGrpSpPr/>
          <p:nvPr/>
        </p:nvGrpSpPr>
        <p:grpSpPr>
          <a:xfrm>
            <a:off x="417567" y="397367"/>
            <a:ext cx="913377" cy="780463"/>
            <a:chOff x="5889346" y="3307906"/>
            <a:chExt cx="553844" cy="473247"/>
          </a:xfrm>
        </p:grpSpPr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804DC53B-42EC-4E70-B8BC-9A56D3B58537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BEF1A12E-761B-4AA8-82BB-2C37D8F681B5}"/>
                </a:ext>
              </a:extLst>
            </p:cNvPr>
            <p:cNvSpPr/>
            <p:nvPr/>
          </p:nvSpPr>
          <p:spPr>
            <a:xfrm>
              <a:off x="5964553" y="3307906"/>
              <a:ext cx="478637" cy="4269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3000" dirty="0">
                  <a:solidFill>
                    <a:srgbClr val="CD7EA6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3000" dirty="0">
                <a:solidFill>
                  <a:srgbClr val="CD7EA6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0501F576-C735-4659-855A-966E8BC0D1F7}"/>
              </a:ext>
            </a:extLst>
          </p:cNvPr>
          <p:cNvSpPr/>
          <p:nvPr/>
        </p:nvSpPr>
        <p:spPr>
          <a:xfrm>
            <a:off x="777240" y="5728464"/>
            <a:ext cx="91582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해고 절대금지기간 중 해고 시 </a:t>
            </a:r>
            <a:r>
              <a: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5</a:t>
            </a:r>
            <a:r>
              <a:rPr lang="ko-KR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년 이하 징역 또는 </a:t>
            </a:r>
            <a:r>
              <a: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5</a:t>
            </a:r>
            <a:r>
              <a:rPr lang="ko-KR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천 만원 이하 벌금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E9C1A0CD-A25B-4B3D-A1A2-FCE9CAE1C1D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5472" y="5075799"/>
            <a:ext cx="1310670" cy="1234578"/>
          </a:xfrm>
          <a:prstGeom prst="rect">
            <a:avLst/>
          </a:prstGeom>
        </p:spPr>
      </p:pic>
      <p:sp>
        <p:nvSpPr>
          <p:cNvPr id="21" name="직사각형 20">
            <a:extLst>
              <a:ext uri="{FF2B5EF4-FFF2-40B4-BE49-F238E27FC236}">
                <a16:creationId xmlns:a16="http://schemas.microsoft.com/office/drawing/2014/main" id="{BD43DB9B-D9D3-4E94-8417-4C1BE60A6E57}"/>
              </a:ext>
            </a:extLst>
          </p:cNvPr>
          <p:cNvSpPr/>
          <p:nvPr/>
        </p:nvSpPr>
        <p:spPr>
          <a:xfrm>
            <a:off x="1119496" y="3294665"/>
            <a:ext cx="6334141" cy="149810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정당한 이유없이 근로자를 해고할 수 없습니다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해고의 절차를 정했다면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꼭 그 절차를 따라야 합니다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해고할 땐 해고 이유와 해고 시기를 서면으로 통지해야 합니다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아래 기간에 해고하면 부당해고이므로 구제받을 수 있습니다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</a:t>
            </a:r>
            <a:endParaRPr lang="ko-KR" altLang="en-US" sz="18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</p:txBody>
      </p:sp>
      <p:pic>
        <p:nvPicPr>
          <p:cNvPr id="30" name="그림 29" descr="그리기, 표지판이(가) 표시된 사진&#10;&#10;자동 생성된 설명">
            <a:extLst>
              <a:ext uri="{FF2B5EF4-FFF2-40B4-BE49-F238E27FC236}">
                <a16:creationId xmlns:a16="http://schemas.microsoft.com/office/drawing/2014/main" id="{B9566522-E3F2-40F6-A9E9-D20BB6B1F6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2599" y="2966380"/>
            <a:ext cx="819190" cy="668832"/>
          </a:xfrm>
          <a:prstGeom prst="rect">
            <a:avLst/>
          </a:prstGeom>
        </p:spPr>
      </p:pic>
      <p:sp>
        <p:nvSpPr>
          <p:cNvPr id="32" name="직사각형 31">
            <a:extLst>
              <a:ext uri="{FF2B5EF4-FFF2-40B4-BE49-F238E27FC236}">
                <a16:creationId xmlns:a16="http://schemas.microsoft.com/office/drawing/2014/main" id="{C3B67390-5153-4172-94E2-B3C257ADE881}"/>
              </a:ext>
            </a:extLst>
          </p:cNvPr>
          <p:cNvSpPr/>
          <p:nvPr/>
        </p:nvSpPr>
        <p:spPr>
          <a:xfrm>
            <a:off x="7355466" y="3324988"/>
            <a:ext cx="3265821" cy="1465786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ko-KR" sz="1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※ </a:t>
            </a:r>
            <a:r>
              <a:rPr lang="ko-KR" altLang="en-US" sz="1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해고 절대금지 기간</a:t>
            </a:r>
            <a:endParaRPr lang="en-US" altLang="ko-KR" sz="14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>
              <a:lnSpc>
                <a:spcPct val="130000"/>
              </a:lnSpc>
            </a:pPr>
            <a:r>
              <a:rPr lang="ko-KR" altLang="en-US" sz="1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 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→</a:t>
            </a:r>
            <a:r>
              <a:rPr lang="en-US" altLang="ko-KR" sz="1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</a:t>
            </a:r>
            <a:r>
              <a:rPr lang="ko-KR" altLang="en-US" sz="1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업무상 부상이나 질병 치료를 위해 </a:t>
            </a:r>
            <a:endParaRPr lang="en-US" altLang="ko-KR" sz="14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1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     </a:t>
            </a:r>
            <a:r>
              <a:rPr lang="ko-KR" altLang="en-US" sz="1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휴업한 기간과 그 후 </a:t>
            </a:r>
            <a:r>
              <a:rPr lang="en-US" altLang="ko-KR" sz="1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30</a:t>
            </a:r>
            <a:r>
              <a:rPr lang="ko-KR" altLang="en-US" sz="1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일</a:t>
            </a:r>
            <a:endParaRPr lang="en-US" altLang="ko-KR" sz="14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1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 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→</a:t>
            </a:r>
            <a:r>
              <a:rPr lang="en-US" altLang="ko-KR" sz="1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</a:t>
            </a:r>
            <a:r>
              <a:rPr lang="ko-KR" altLang="en-US" sz="1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출산 전후 휴가 기간과 그 후 </a:t>
            </a:r>
            <a:r>
              <a:rPr lang="en-US" altLang="ko-KR" sz="1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30</a:t>
            </a:r>
            <a:r>
              <a:rPr lang="ko-KR" altLang="en-US" sz="1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일</a:t>
            </a:r>
            <a:endParaRPr lang="en-US" altLang="ko-KR" sz="14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1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 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→</a:t>
            </a:r>
            <a:r>
              <a:rPr lang="en-US" altLang="ko-KR" sz="1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</a:t>
            </a:r>
            <a:r>
              <a:rPr lang="ko-KR" altLang="en-US" sz="1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육아휴직기간</a:t>
            </a:r>
          </a:p>
        </p:txBody>
      </p:sp>
      <p:pic>
        <p:nvPicPr>
          <p:cNvPr id="33" name="그림 32" descr="게임이(가) 표시된 사진&#10;&#10;자동 생성된 설명">
            <a:extLst>
              <a:ext uri="{FF2B5EF4-FFF2-40B4-BE49-F238E27FC236}">
                <a16:creationId xmlns:a16="http://schemas.microsoft.com/office/drawing/2014/main" id="{AF2E65A7-BCAE-4A16-821E-BAE6635BA90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94" t="23531" r="32003" b="21926"/>
          <a:stretch/>
        </p:blipFill>
        <p:spPr>
          <a:xfrm>
            <a:off x="10589800" y="120181"/>
            <a:ext cx="1391471" cy="1384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14063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사각형: 둥근 모서리 16">
            <a:extLst>
              <a:ext uri="{FF2B5EF4-FFF2-40B4-BE49-F238E27FC236}">
                <a16:creationId xmlns:a16="http://schemas.microsoft.com/office/drawing/2014/main" id="{DB29668E-7B98-43C1-91D4-98129E89D2D4}"/>
              </a:ext>
            </a:extLst>
          </p:cNvPr>
          <p:cNvSpPr/>
          <p:nvPr/>
        </p:nvSpPr>
        <p:spPr>
          <a:xfrm>
            <a:off x="1265608" y="4252812"/>
            <a:ext cx="2558758" cy="425034"/>
          </a:xfrm>
          <a:prstGeom prst="roundRect">
            <a:avLst>
              <a:gd name="adj" fmla="val 50000"/>
            </a:avLst>
          </a:prstGeom>
          <a:solidFill>
            <a:srgbClr val="CD7EA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4F36D732-850D-4CF0-969D-FC6AC46D2F36}"/>
              </a:ext>
            </a:extLst>
          </p:cNvPr>
          <p:cNvSpPr/>
          <p:nvPr/>
        </p:nvSpPr>
        <p:spPr>
          <a:xfrm>
            <a:off x="1265608" y="2150371"/>
            <a:ext cx="102405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5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인 이상 사업장인 백화점에서 </a:t>
            </a:r>
            <a:r>
              <a:rPr lang="en-US" altLang="ko-KR" sz="2400" dirty="0">
                <a:solidFill>
                  <a:srgbClr val="CD7EA6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1</a:t>
            </a:r>
            <a:r>
              <a:rPr lang="ko-KR" altLang="en-US" sz="2400" dirty="0">
                <a:solidFill>
                  <a:srgbClr val="CD7EA6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년 넘게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일해 왔습니다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그런데 어제 팀장님이 불러서 내일부터 나오지 말라고 합니다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앞이 캄캄합니다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방법이 없나요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?</a:t>
            </a: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7D55C7A8-E042-4766-B377-2A07A61FB3BC}"/>
              </a:ext>
            </a:extLst>
          </p:cNvPr>
          <p:cNvSpPr/>
          <p:nvPr/>
        </p:nvSpPr>
        <p:spPr>
          <a:xfrm>
            <a:off x="1265608" y="1613738"/>
            <a:ext cx="2558758" cy="425034"/>
          </a:xfrm>
          <a:prstGeom prst="roundRect">
            <a:avLst>
              <a:gd name="adj" fmla="val 50000"/>
            </a:avLst>
          </a:prstGeom>
          <a:solidFill>
            <a:srgbClr val="CD7EA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9DE2DEB6-2CB8-479F-83C6-FCC52A287615}"/>
              </a:ext>
            </a:extLst>
          </p:cNvPr>
          <p:cNvSpPr/>
          <p:nvPr/>
        </p:nvSpPr>
        <p:spPr>
          <a:xfrm>
            <a:off x="1424068" y="1646502"/>
            <a:ext cx="2301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QUESTION 01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F1732A73-F7EE-4C48-B94B-45127F63E8A8}"/>
              </a:ext>
            </a:extLst>
          </p:cNvPr>
          <p:cNvSpPr/>
          <p:nvPr/>
        </p:nvSpPr>
        <p:spPr>
          <a:xfrm>
            <a:off x="1424068" y="4290561"/>
            <a:ext cx="2301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QUESTION 02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17E950D-8365-4BAA-8794-3E0B701702A2}"/>
              </a:ext>
            </a:extLst>
          </p:cNvPr>
          <p:cNvSpPr/>
          <p:nvPr/>
        </p:nvSpPr>
        <p:spPr>
          <a:xfrm>
            <a:off x="991602" y="282278"/>
            <a:ext cx="33478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Q&amp;A</a:t>
            </a: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2BDA74BA-6A56-400D-8E9B-176E8CDB84F2}"/>
              </a:ext>
            </a:extLst>
          </p:cNvPr>
          <p:cNvSpPr/>
          <p:nvPr/>
        </p:nvSpPr>
        <p:spPr>
          <a:xfrm>
            <a:off x="2245894" y="413568"/>
            <a:ext cx="9366939" cy="338553"/>
          </a:xfrm>
          <a:prstGeom prst="roundRect">
            <a:avLst>
              <a:gd name="adj" fmla="val 50000"/>
            </a:avLst>
          </a:prstGeom>
          <a:solidFill>
            <a:srgbClr val="CD7E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E11D8EF-5199-49F8-9DA1-C156FFA43A4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CD7EA6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01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BD65301-BF0D-4E1C-BDF4-5D1515850366}"/>
              </a:ext>
            </a:extLst>
          </p:cNvPr>
          <p:cNvSpPr/>
          <p:nvPr/>
        </p:nvSpPr>
        <p:spPr>
          <a:xfrm>
            <a:off x="9216322" y="423270"/>
            <a:ext cx="184414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해고의 제한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011934EF-0273-4D62-B750-1B5B5476BA56}"/>
              </a:ext>
            </a:extLst>
          </p:cNvPr>
          <p:cNvSpPr/>
          <p:nvPr/>
        </p:nvSpPr>
        <p:spPr>
          <a:xfrm>
            <a:off x="1265607" y="4828763"/>
            <a:ext cx="87832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대형마트 배송원으로 일하던 중 오토바이 사고로 치료를 받고 있습니다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회사는 치료비는 주겠지만 치료 기간 동안 일을 하지 못하기 때문에 퇴사 처리하겠다고 합니다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400" dirty="0">
                <a:solidFill>
                  <a:srgbClr val="CD7EA6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사고가 나 일을 못한다는 이유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로 해고할 수 있나요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?</a:t>
            </a:r>
          </a:p>
        </p:txBody>
      </p:sp>
      <p:pic>
        <p:nvPicPr>
          <p:cNvPr id="3" name="그래픽 2">
            <a:extLst>
              <a:ext uri="{FF2B5EF4-FFF2-40B4-BE49-F238E27FC236}">
                <a16:creationId xmlns:a16="http://schemas.microsoft.com/office/drawing/2014/main" id="{9E44E10F-C1CE-4255-AE7C-33785FDE72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498647" y="2222112"/>
            <a:ext cx="1758633" cy="2639999"/>
          </a:xfrm>
          <a:prstGeom prst="rect">
            <a:avLst/>
          </a:prstGeom>
        </p:spPr>
      </p:pic>
      <p:pic>
        <p:nvPicPr>
          <p:cNvPr id="20" name="그림 19" descr="게임이(가) 표시된 사진&#10;&#10;자동 생성된 설명">
            <a:extLst>
              <a:ext uri="{FF2B5EF4-FFF2-40B4-BE49-F238E27FC236}">
                <a16:creationId xmlns:a16="http://schemas.microsoft.com/office/drawing/2014/main" id="{2761F528-A954-4839-815B-E553904AEEC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94" t="23531" r="32003" b="21926"/>
          <a:stretch/>
        </p:blipFill>
        <p:spPr>
          <a:xfrm>
            <a:off x="11164605" y="157156"/>
            <a:ext cx="670119" cy="667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87697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>
            <a:extLst>
              <a:ext uri="{FF2B5EF4-FFF2-40B4-BE49-F238E27FC236}">
                <a16:creationId xmlns:a16="http://schemas.microsoft.com/office/drawing/2014/main" id="{30FF15CC-B9A9-4C60-ABB6-F1EBE8128D98}"/>
              </a:ext>
            </a:extLst>
          </p:cNvPr>
          <p:cNvSpPr/>
          <p:nvPr/>
        </p:nvSpPr>
        <p:spPr>
          <a:xfrm>
            <a:off x="0" y="5364798"/>
            <a:ext cx="12192000" cy="1127442"/>
          </a:xfrm>
          <a:prstGeom prst="rect">
            <a:avLst/>
          </a:prstGeom>
          <a:solidFill>
            <a:srgbClr val="CD7EA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2348AEA5-4DC0-45A6-95D8-56097FC54A21}"/>
              </a:ext>
            </a:extLst>
          </p:cNvPr>
          <p:cNvSpPr/>
          <p:nvPr/>
        </p:nvSpPr>
        <p:spPr>
          <a:xfrm>
            <a:off x="1" y="1708089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해고를 하려면 </a:t>
            </a:r>
            <a:r>
              <a:rPr lang="ko-KR" altLang="en-US" sz="2800" dirty="0">
                <a:solidFill>
                  <a:srgbClr val="CD7EA6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최소 </a:t>
            </a:r>
            <a:r>
              <a:rPr lang="en-US" altLang="ko-KR" sz="2800" dirty="0">
                <a:solidFill>
                  <a:srgbClr val="CD7EA6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30</a:t>
            </a:r>
            <a:r>
              <a:rPr lang="ko-KR" altLang="en-US" sz="2800" dirty="0">
                <a:solidFill>
                  <a:srgbClr val="CD7EA6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일 전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에 예고해야 합니다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pPr algn="ctr"/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예고를 하지 않으면 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30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일분 이상의 </a:t>
            </a:r>
            <a:r>
              <a:rPr lang="ko-KR" altLang="en-US" sz="2800" dirty="0">
                <a:solidFill>
                  <a:srgbClr val="CD7EA6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통상임금을 지급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해야 합니다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5F715F9E-1B7D-46E5-B8BE-240FB3A78F2B}"/>
              </a:ext>
            </a:extLst>
          </p:cNvPr>
          <p:cNvSpPr/>
          <p:nvPr/>
        </p:nvSpPr>
        <p:spPr>
          <a:xfrm>
            <a:off x="253022" y="386080"/>
            <a:ext cx="11186160" cy="914399"/>
          </a:xfrm>
          <a:prstGeom prst="roundRect">
            <a:avLst>
              <a:gd name="adj" fmla="val 50000"/>
            </a:avLst>
          </a:prstGeom>
          <a:solidFill>
            <a:srgbClr val="CD7E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6D988FB-D913-4B6C-A637-009B77CDFE03}"/>
              </a:ext>
            </a:extLst>
          </p:cNvPr>
          <p:cNvSpPr/>
          <p:nvPr/>
        </p:nvSpPr>
        <p:spPr>
          <a:xfrm>
            <a:off x="1208459" y="528196"/>
            <a:ext cx="736658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해고예고</a:t>
            </a: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DF8F10B1-C2F2-43A8-B594-681B9BEA216F}"/>
              </a:ext>
            </a:extLst>
          </p:cNvPr>
          <p:cNvGrpSpPr/>
          <p:nvPr/>
        </p:nvGrpSpPr>
        <p:grpSpPr>
          <a:xfrm>
            <a:off x="417567" y="397367"/>
            <a:ext cx="913377" cy="780463"/>
            <a:chOff x="5889346" y="3307906"/>
            <a:chExt cx="553844" cy="473247"/>
          </a:xfrm>
        </p:grpSpPr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804DC53B-42EC-4E70-B8BC-9A56D3B58537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BEF1A12E-761B-4AA8-82BB-2C37D8F681B5}"/>
                </a:ext>
              </a:extLst>
            </p:cNvPr>
            <p:cNvSpPr/>
            <p:nvPr/>
          </p:nvSpPr>
          <p:spPr>
            <a:xfrm>
              <a:off x="5964553" y="3307906"/>
              <a:ext cx="478637" cy="4269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3000" dirty="0">
                  <a:solidFill>
                    <a:srgbClr val="CD7EA6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3000" dirty="0">
                <a:solidFill>
                  <a:srgbClr val="CD7EA6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E837D565-C57A-42C8-B2D8-7EF854F63C08}"/>
              </a:ext>
            </a:extLst>
          </p:cNvPr>
          <p:cNvSpPr/>
          <p:nvPr/>
        </p:nvSpPr>
        <p:spPr>
          <a:xfrm>
            <a:off x="1663589" y="2747355"/>
            <a:ext cx="9095851" cy="242220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해고를 하려면 최소 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30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일 전에 알려야 합니다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</a:t>
            </a:r>
          </a:p>
          <a:p>
            <a:pPr>
              <a:lnSpc>
                <a:spcPct val="130000"/>
              </a:lnSpc>
            </a:pP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→</a:t>
            </a:r>
            <a:r>
              <a:rPr lang="en-US" altLang="ko-KR" sz="16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5</a:t>
            </a:r>
            <a:r>
              <a:rPr lang="ko-KR" altLang="en-US" sz="16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인 미만 사업장</a:t>
            </a:r>
            <a:r>
              <a:rPr lang="en-US" altLang="ko-KR" sz="16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sz="16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고용보험 </a:t>
            </a:r>
            <a:r>
              <a:rPr lang="ko-KR" altLang="en-US" sz="160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미가입</a:t>
            </a:r>
            <a:r>
              <a:rPr lang="ko-KR" altLang="en-US" sz="16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사업장</a:t>
            </a:r>
            <a:r>
              <a:rPr lang="en-US" altLang="ko-KR" sz="16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sz="16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아르바이트를 하는 경우에도 해고예고는 필수</a:t>
            </a:r>
            <a:endParaRPr lang="en-US" altLang="ko-KR" sz="16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해고예고를 하지 않아도 사용자가 법적 책임을 지지 않는 경우가 있습니다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  <a:endParaRPr lang="en-US" altLang="ko-KR" sz="16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16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 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→</a:t>
            </a:r>
            <a:r>
              <a:rPr lang="en-US" altLang="ko-KR" sz="16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</a:t>
            </a:r>
            <a:r>
              <a:rPr lang="ko-KR" altLang="en-US" sz="16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근로자가 계속 근로한 기간이 </a:t>
            </a:r>
            <a:r>
              <a:rPr lang="en-US" altLang="ko-KR" sz="16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3</a:t>
            </a:r>
            <a:r>
              <a:rPr lang="ko-KR" altLang="en-US" sz="16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개월 미만인 경우</a:t>
            </a:r>
            <a:endParaRPr lang="en-US" altLang="ko-KR" sz="16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16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 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→</a:t>
            </a:r>
            <a:r>
              <a:rPr lang="en-US" altLang="ko-KR" sz="16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</a:t>
            </a:r>
            <a:r>
              <a:rPr lang="ko-KR" altLang="en-US" sz="16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천재 사변</a:t>
            </a:r>
            <a:r>
              <a:rPr lang="en-US" altLang="ko-KR" sz="16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sz="16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그 밖의 부득이한 사유로 사업을 계속하는 것이 불가능한 경우</a:t>
            </a:r>
            <a:endParaRPr lang="en-US" altLang="ko-KR" sz="16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16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 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→</a:t>
            </a:r>
            <a:r>
              <a:rPr lang="en-US" altLang="ko-KR" sz="16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</a:t>
            </a:r>
            <a:r>
              <a:rPr lang="ko-KR" altLang="en-US" sz="16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근로자가 고의로 사업에 막대한 지장을 초래하거나 재산상 손해를 끼친 경우로서 고용노동부령으로 정하는 </a:t>
            </a:r>
            <a:endParaRPr lang="en-US" altLang="ko-KR" sz="16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>
              <a:lnSpc>
                <a:spcPct val="130000"/>
              </a:lnSpc>
            </a:pPr>
            <a:r>
              <a:rPr lang="en-US" altLang="ko-KR" sz="16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     </a:t>
            </a:r>
            <a:r>
              <a:rPr lang="ko-KR" altLang="en-US" sz="16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사유에 해당하는 경우</a:t>
            </a:r>
            <a:endParaRPr lang="en-US" altLang="ko-KR" sz="16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0501F576-C735-4659-855A-966E8BC0D1F7}"/>
              </a:ext>
            </a:extLst>
          </p:cNvPr>
          <p:cNvSpPr/>
          <p:nvPr/>
        </p:nvSpPr>
        <p:spPr>
          <a:xfrm>
            <a:off x="777240" y="5728464"/>
            <a:ext cx="1063752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000" dirty="0">
                <a:solidFill>
                  <a:schemeClr val="bg1"/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해고예고 위반 시 </a:t>
            </a:r>
            <a:r>
              <a: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2</a:t>
            </a:r>
            <a:r>
              <a:rPr lang="ko-KR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년 이하 징역 또는 </a:t>
            </a:r>
            <a:r>
              <a:rPr lang="en-US" altLang="ko-KR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2</a:t>
            </a:r>
            <a:r>
              <a:rPr lang="ko-KR" alt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경기천년바탕 Bold" panose="02020803020101020101" pitchFamily="18" charset="-127"/>
                <a:ea typeface="경기천년바탕 Bold" panose="02020803020101020101" pitchFamily="18" charset="-127"/>
              </a:rPr>
              <a:t>천 만원 이하 벌금</a:t>
            </a:r>
          </a:p>
        </p:txBody>
      </p:sp>
      <p:pic>
        <p:nvPicPr>
          <p:cNvPr id="3" name="그림 2" descr="장난감이(가) 표시된 사진&#10;&#10;자동 생성된 설명">
            <a:extLst>
              <a:ext uri="{FF2B5EF4-FFF2-40B4-BE49-F238E27FC236}">
                <a16:creationId xmlns:a16="http://schemas.microsoft.com/office/drawing/2014/main" id="{236DA0AE-077E-49F7-ABB0-49659D696712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4999" y="5245100"/>
            <a:ext cx="1067920" cy="1612900"/>
          </a:xfrm>
          <a:prstGeom prst="rect">
            <a:avLst/>
          </a:prstGeom>
        </p:spPr>
      </p:pic>
      <p:pic>
        <p:nvPicPr>
          <p:cNvPr id="15" name="그림 14" descr="게임이(가) 표시된 사진&#10;&#10;자동 생성된 설명">
            <a:extLst>
              <a:ext uri="{FF2B5EF4-FFF2-40B4-BE49-F238E27FC236}">
                <a16:creationId xmlns:a16="http://schemas.microsoft.com/office/drawing/2014/main" id="{6A0432D9-F03F-486E-A3C1-73BDD0AA93F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94" t="23531" r="32003" b="21926"/>
          <a:stretch/>
        </p:blipFill>
        <p:spPr>
          <a:xfrm>
            <a:off x="10589800" y="120181"/>
            <a:ext cx="1391471" cy="1384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2470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4F36D732-850D-4CF0-969D-FC6AC46D2F36}"/>
              </a:ext>
            </a:extLst>
          </p:cNvPr>
          <p:cNvSpPr/>
          <p:nvPr/>
        </p:nvSpPr>
        <p:spPr>
          <a:xfrm>
            <a:off x="808408" y="2150371"/>
            <a:ext cx="1024059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8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개월 동안 일주일에 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3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일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하루 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5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시간씩 아르바이트를 했습니다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오늘 사장님이 갑자기 내일부터 그만 나오라고 해서 </a:t>
            </a:r>
            <a:r>
              <a:rPr lang="ko-KR" altLang="en-US" sz="2400" dirty="0">
                <a:solidFill>
                  <a:srgbClr val="CD7EA6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해고예고수당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을 달라고 했습니다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사장님은 제가 </a:t>
            </a:r>
            <a:r>
              <a:rPr lang="ko-KR" altLang="en-US" sz="2400" dirty="0">
                <a:solidFill>
                  <a:srgbClr val="CD7EA6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정규직이 </a:t>
            </a:r>
            <a:r>
              <a:rPr lang="ko-KR" altLang="en-US" sz="2400" dirty="0" err="1">
                <a:solidFill>
                  <a:srgbClr val="CD7EA6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아니라서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해고예고수당을 받을 수 없다고 합니다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그리고 사직서를 써야 마지막 달 급여를 준다고 합니다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어떻게 해야 하나요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?</a:t>
            </a: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7D55C7A8-E042-4766-B377-2A07A61FB3BC}"/>
              </a:ext>
            </a:extLst>
          </p:cNvPr>
          <p:cNvSpPr/>
          <p:nvPr/>
        </p:nvSpPr>
        <p:spPr>
          <a:xfrm>
            <a:off x="808408" y="1613738"/>
            <a:ext cx="2558758" cy="425034"/>
          </a:xfrm>
          <a:prstGeom prst="roundRect">
            <a:avLst>
              <a:gd name="adj" fmla="val 50000"/>
            </a:avLst>
          </a:prstGeom>
          <a:solidFill>
            <a:srgbClr val="CD7EA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9DE2DEB6-2CB8-479F-83C6-FCC52A287615}"/>
              </a:ext>
            </a:extLst>
          </p:cNvPr>
          <p:cNvSpPr/>
          <p:nvPr/>
        </p:nvSpPr>
        <p:spPr>
          <a:xfrm>
            <a:off x="966868" y="1646502"/>
            <a:ext cx="2301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QUESTION 01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17E950D-8365-4BAA-8794-3E0B701702A2}"/>
              </a:ext>
            </a:extLst>
          </p:cNvPr>
          <p:cNvSpPr/>
          <p:nvPr/>
        </p:nvSpPr>
        <p:spPr>
          <a:xfrm>
            <a:off x="991602" y="282278"/>
            <a:ext cx="33478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Q&amp;A</a:t>
            </a: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2BDA74BA-6A56-400D-8E9B-176E8CDB84F2}"/>
              </a:ext>
            </a:extLst>
          </p:cNvPr>
          <p:cNvSpPr/>
          <p:nvPr/>
        </p:nvSpPr>
        <p:spPr>
          <a:xfrm>
            <a:off x="2245894" y="413568"/>
            <a:ext cx="9366939" cy="338553"/>
          </a:xfrm>
          <a:prstGeom prst="roundRect">
            <a:avLst>
              <a:gd name="adj" fmla="val 50000"/>
            </a:avLst>
          </a:prstGeom>
          <a:solidFill>
            <a:srgbClr val="CD7E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E11D8EF-5199-49F8-9DA1-C156FFA43A4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CD7EA6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01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BD65301-BF0D-4E1C-BDF4-5D1515850366}"/>
              </a:ext>
            </a:extLst>
          </p:cNvPr>
          <p:cNvSpPr/>
          <p:nvPr/>
        </p:nvSpPr>
        <p:spPr>
          <a:xfrm>
            <a:off x="9216322" y="423270"/>
            <a:ext cx="184414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해고예고</a:t>
            </a:r>
            <a:endParaRPr lang="ko-KR" altLang="en-US" sz="14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pic>
        <p:nvPicPr>
          <p:cNvPr id="4" name="그림 3" descr="그리기이(가) 표시된 사진&#10;&#10;자동 생성된 설명">
            <a:extLst>
              <a:ext uri="{FF2B5EF4-FFF2-40B4-BE49-F238E27FC236}">
                <a16:creationId xmlns:a16="http://schemas.microsoft.com/office/drawing/2014/main" id="{D389A1CF-D47F-4E5A-B8BA-3576A20D6A8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47" r="32003"/>
          <a:stretch/>
        </p:blipFill>
        <p:spPr>
          <a:xfrm>
            <a:off x="9576929" y="3138250"/>
            <a:ext cx="1929271" cy="364891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806F1384-609A-41E7-8B1D-67D1DFAC2DE9}"/>
              </a:ext>
            </a:extLst>
          </p:cNvPr>
          <p:cNvSpPr/>
          <p:nvPr/>
        </p:nvSpPr>
        <p:spPr>
          <a:xfrm>
            <a:off x="9576929" y="3790990"/>
            <a:ext cx="826911" cy="2831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ko-KR" altLang="en-US" sz="1000" dirty="0">
                <a:solidFill>
                  <a:srgbClr val="5F3E3B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사직서</a:t>
            </a:r>
            <a:r>
              <a:rPr lang="en-US" altLang="ko-KR" sz="1000" dirty="0">
                <a:solidFill>
                  <a:srgbClr val="5F3E3B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??</a:t>
            </a:r>
          </a:p>
        </p:txBody>
      </p:sp>
      <p:pic>
        <p:nvPicPr>
          <p:cNvPr id="17" name="그림 16" descr="게임이(가) 표시된 사진&#10;&#10;자동 생성된 설명">
            <a:extLst>
              <a:ext uri="{FF2B5EF4-FFF2-40B4-BE49-F238E27FC236}">
                <a16:creationId xmlns:a16="http://schemas.microsoft.com/office/drawing/2014/main" id="{35E5845F-0AC4-47CB-B3B8-B8BBEAAAC98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94" t="23531" r="32003" b="21926"/>
          <a:stretch/>
        </p:blipFill>
        <p:spPr>
          <a:xfrm>
            <a:off x="11164605" y="157156"/>
            <a:ext cx="670119" cy="667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599796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>
            <a:extLst>
              <a:ext uri="{FF2B5EF4-FFF2-40B4-BE49-F238E27FC236}">
                <a16:creationId xmlns:a16="http://schemas.microsoft.com/office/drawing/2014/main" id="{2348AEA5-4DC0-45A6-95D8-56097FC54A21}"/>
              </a:ext>
            </a:extLst>
          </p:cNvPr>
          <p:cNvSpPr/>
          <p:nvPr/>
        </p:nvSpPr>
        <p:spPr>
          <a:xfrm>
            <a:off x="1" y="1758889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정당하지 않는 해고를 당했을 때는 </a:t>
            </a:r>
            <a:r>
              <a:rPr lang="ko-KR" altLang="en-US" sz="2800" dirty="0">
                <a:solidFill>
                  <a:srgbClr val="CD7EA6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관할지방노동위원회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에 </a:t>
            </a:r>
            <a:endParaRPr lang="en-US" altLang="ko-KR" sz="2800" dirty="0"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ko-KR" altLang="en-US" sz="2800" dirty="0">
                <a:solidFill>
                  <a:srgbClr val="CD7EA6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구제신청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을 할 수 있습니다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en-US" altLang="ko-KR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(5</a:t>
            </a:r>
            <a:r>
              <a:rPr lang="ko-KR" altLang="en-US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인 이상 근무 사업장에 해당</a:t>
            </a:r>
            <a:r>
              <a:rPr lang="en-US" altLang="ko-KR" sz="15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5F715F9E-1B7D-46E5-B8BE-240FB3A78F2B}"/>
              </a:ext>
            </a:extLst>
          </p:cNvPr>
          <p:cNvSpPr/>
          <p:nvPr/>
        </p:nvSpPr>
        <p:spPr>
          <a:xfrm>
            <a:off x="253022" y="386080"/>
            <a:ext cx="11186160" cy="914399"/>
          </a:xfrm>
          <a:prstGeom prst="roundRect">
            <a:avLst>
              <a:gd name="adj" fmla="val 50000"/>
            </a:avLst>
          </a:prstGeom>
          <a:solidFill>
            <a:srgbClr val="CD7E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6D988FB-D913-4B6C-A637-009B77CDFE03}"/>
              </a:ext>
            </a:extLst>
          </p:cNvPr>
          <p:cNvSpPr/>
          <p:nvPr/>
        </p:nvSpPr>
        <p:spPr>
          <a:xfrm>
            <a:off x="1208459" y="528196"/>
            <a:ext cx="736658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부당 해고 해결 방법 </a:t>
            </a:r>
            <a:r>
              <a:rPr lang="en-US" altLang="ko-KR" sz="3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: </a:t>
            </a:r>
            <a:r>
              <a:rPr lang="ko-KR" altLang="en-US" sz="3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노동위원회 구제신청</a:t>
            </a: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DF8F10B1-C2F2-43A8-B594-681B9BEA216F}"/>
              </a:ext>
            </a:extLst>
          </p:cNvPr>
          <p:cNvGrpSpPr/>
          <p:nvPr/>
        </p:nvGrpSpPr>
        <p:grpSpPr>
          <a:xfrm>
            <a:off x="417567" y="397367"/>
            <a:ext cx="913377" cy="780463"/>
            <a:chOff x="5889346" y="3307906"/>
            <a:chExt cx="553844" cy="473247"/>
          </a:xfrm>
        </p:grpSpPr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804DC53B-42EC-4E70-B8BC-9A56D3B58537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BEF1A12E-761B-4AA8-82BB-2C37D8F681B5}"/>
                </a:ext>
              </a:extLst>
            </p:cNvPr>
            <p:cNvSpPr/>
            <p:nvPr/>
          </p:nvSpPr>
          <p:spPr>
            <a:xfrm>
              <a:off x="5964553" y="3307906"/>
              <a:ext cx="478637" cy="4269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3000" dirty="0">
                  <a:solidFill>
                    <a:srgbClr val="CD7EA6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3000" dirty="0">
                <a:solidFill>
                  <a:srgbClr val="CD7EA6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E837D565-C57A-42C8-B2D8-7EF854F63C08}"/>
              </a:ext>
            </a:extLst>
          </p:cNvPr>
          <p:cNvSpPr/>
          <p:nvPr/>
        </p:nvSpPr>
        <p:spPr>
          <a:xfrm>
            <a:off x="1928094" y="3006389"/>
            <a:ext cx="9747901" cy="293849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구제 신청은 부당 해고가 발생한 날로부터 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3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개월 이내에 해야 합니다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 </a:t>
            </a:r>
          </a:p>
          <a:p>
            <a:pPr>
              <a:lnSpc>
                <a:spcPct val="130000"/>
              </a:lnSpc>
            </a:pP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→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부당해고 시 전문가 상담을 받고 빠르고 정확하게 대응하기</a:t>
            </a:r>
            <a:endParaRPr lang="en-US" altLang="ko-KR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>
              <a:lnSpc>
                <a:spcPct val="130000"/>
              </a:lnSpc>
            </a:pP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→ 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서울노동권익센터 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(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상담 번호 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02-376-0001)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부당 해고를 인정받으면 직장으로 돌아가 원래 하던 일을 할 수 있습니다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</a:t>
            </a:r>
          </a:p>
          <a:p>
            <a:pPr>
              <a:lnSpc>
                <a:spcPct val="130000"/>
              </a:lnSpc>
            </a:pP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만약 복직을 원하지 않으면 해고 기간 동안 못 받은 임금을 청구할 수 있습니다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부당 해고 피해를 입은 근로자가 월평균 임금 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250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만 원 미만을 받았다면 </a:t>
            </a:r>
            <a:endParaRPr lang="en-US" altLang="ko-KR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지방노동위원회 ‘무료 공인노무사 법률 </a:t>
            </a:r>
            <a:r>
              <a:rPr lang="ko-KR" altLang="en-US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서비스’를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이용할 수 있습니다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 </a:t>
            </a:r>
          </a:p>
          <a:p>
            <a:pPr>
              <a:lnSpc>
                <a:spcPct val="130000"/>
              </a:lnSpc>
            </a:pP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→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서울지방노동위원회 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(02-3218-6077~9)</a:t>
            </a:r>
          </a:p>
        </p:txBody>
      </p:sp>
      <p:pic>
        <p:nvPicPr>
          <p:cNvPr id="3" name="그래픽 2">
            <a:extLst>
              <a:ext uri="{FF2B5EF4-FFF2-40B4-BE49-F238E27FC236}">
                <a16:creationId xmlns:a16="http://schemas.microsoft.com/office/drawing/2014/main" id="{6C0C66DC-8EE1-4556-AF5C-DC424D85D1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9185511" y="3754485"/>
            <a:ext cx="2156789" cy="2930877"/>
          </a:xfrm>
          <a:prstGeom prst="rect">
            <a:avLst/>
          </a:prstGeom>
        </p:spPr>
      </p:pic>
      <p:pic>
        <p:nvPicPr>
          <p:cNvPr id="24" name="그림 23" descr="게임이(가) 표시된 사진&#10;&#10;자동 생성된 설명">
            <a:extLst>
              <a:ext uri="{FF2B5EF4-FFF2-40B4-BE49-F238E27FC236}">
                <a16:creationId xmlns:a16="http://schemas.microsoft.com/office/drawing/2014/main" id="{C5E5581A-B1C1-4DF8-8CD4-ADA0E104E93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94" t="23531" r="32003" b="21926"/>
          <a:stretch/>
        </p:blipFill>
        <p:spPr>
          <a:xfrm>
            <a:off x="10589800" y="120181"/>
            <a:ext cx="1391471" cy="1384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00875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직사각형 53">
            <a:extLst>
              <a:ext uri="{FF2B5EF4-FFF2-40B4-BE49-F238E27FC236}">
                <a16:creationId xmlns:a16="http://schemas.microsoft.com/office/drawing/2014/main" id="{A6890B47-1BE7-431E-8777-BBD01B5DA781}"/>
              </a:ext>
            </a:extLst>
          </p:cNvPr>
          <p:cNvSpPr/>
          <p:nvPr/>
        </p:nvSpPr>
        <p:spPr>
          <a:xfrm>
            <a:off x="943476" y="306341"/>
            <a:ext cx="33478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처리절차</a:t>
            </a:r>
            <a:endParaRPr lang="en-US" altLang="ko-KR" sz="2800" dirty="0"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36" name="사각형: 둥근 모서리 35">
            <a:extLst>
              <a:ext uri="{FF2B5EF4-FFF2-40B4-BE49-F238E27FC236}">
                <a16:creationId xmlns:a16="http://schemas.microsoft.com/office/drawing/2014/main" id="{EEF64123-0E5D-45E8-BBC1-B9FE52A691DA}"/>
              </a:ext>
            </a:extLst>
          </p:cNvPr>
          <p:cNvSpPr/>
          <p:nvPr/>
        </p:nvSpPr>
        <p:spPr>
          <a:xfrm>
            <a:off x="2688891" y="413568"/>
            <a:ext cx="8923944" cy="338553"/>
          </a:xfrm>
          <a:prstGeom prst="roundRect">
            <a:avLst>
              <a:gd name="adj" fmla="val 50000"/>
            </a:avLst>
          </a:prstGeom>
          <a:solidFill>
            <a:srgbClr val="CD7E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49" name="직사각형 48">
            <a:extLst>
              <a:ext uri="{FF2B5EF4-FFF2-40B4-BE49-F238E27FC236}">
                <a16:creationId xmlns:a16="http://schemas.microsoft.com/office/drawing/2014/main" id="{44FDCBB0-E2FE-4890-B0CE-EBB1F4D6890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CD7EA6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01</a:t>
            </a: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D61406E1-FAF9-4862-843F-38FBD853885A}"/>
              </a:ext>
            </a:extLst>
          </p:cNvPr>
          <p:cNvSpPr/>
          <p:nvPr/>
        </p:nvSpPr>
        <p:spPr>
          <a:xfrm>
            <a:off x="7712619" y="423270"/>
            <a:ext cx="334784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부당 해고 해결 방법 </a:t>
            </a:r>
            <a:r>
              <a:rPr lang="en-US" altLang="ko-KR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: </a:t>
            </a:r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노동위원회 구제신청</a:t>
            </a: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D09EC357-3B8B-4BF7-8D4D-AACBBF31C265}"/>
              </a:ext>
            </a:extLst>
          </p:cNvPr>
          <p:cNvSpPr/>
          <p:nvPr/>
        </p:nvSpPr>
        <p:spPr>
          <a:xfrm>
            <a:off x="1489308" y="1354505"/>
            <a:ext cx="306561" cy="5613400"/>
          </a:xfrm>
          <a:prstGeom prst="roundRect">
            <a:avLst/>
          </a:prstGeom>
          <a:solidFill>
            <a:srgbClr val="CD7EA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84CE1CE1-E989-42D7-8B7D-CF845ABF11CF}"/>
              </a:ext>
            </a:extLst>
          </p:cNvPr>
          <p:cNvSpPr/>
          <p:nvPr/>
        </p:nvSpPr>
        <p:spPr>
          <a:xfrm>
            <a:off x="2731101" y="1532085"/>
            <a:ext cx="642297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0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CD7EA6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1st.</a:t>
            </a:r>
            <a:endParaRPr lang="en-US" altLang="ko-KR" sz="30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E443ACC0-99A7-4791-9F81-BB8879FB2092}"/>
              </a:ext>
            </a:extLst>
          </p:cNvPr>
          <p:cNvSpPr/>
          <p:nvPr/>
        </p:nvSpPr>
        <p:spPr>
          <a:xfrm>
            <a:off x="2731101" y="2012879"/>
            <a:ext cx="691065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노동전문가와 부당해고 등 구제방안에 대해 상담합니다</a:t>
            </a:r>
            <a:r>
              <a:rPr lang="en-US" altLang="ko-KR" sz="20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DACB1936-6C18-47BB-88E5-5FC4D99C31DD}"/>
              </a:ext>
            </a:extLst>
          </p:cNvPr>
          <p:cNvSpPr/>
          <p:nvPr/>
        </p:nvSpPr>
        <p:spPr>
          <a:xfrm>
            <a:off x="2731101" y="3131596"/>
            <a:ext cx="642297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0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CD7EA6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2nd.</a:t>
            </a:r>
            <a:endParaRPr lang="en-US" altLang="ko-KR" sz="30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F1CCB472-1A0B-4760-A732-1A30263C4B73}"/>
              </a:ext>
            </a:extLst>
          </p:cNvPr>
          <p:cNvSpPr/>
          <p:nvPr/>
        </p:nvSpPr>
        <p:spPr>
          <a:xfrm>
            <a:off x="2731101" y="3612390"/>
            <a:ext cx="67988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지방노동위원회에 부당해고 등 구제신청서를 제출합니다</a:t>
            </a:r>
            <a:r>
              <a:rPr lang="en-US" altLang="ko-KR" sz="20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AD41F00D-A686-4640-8FD0-F737536DA024}"/>
              </a:ext>
            </a:extLst>
          </p:cNvPr>
          <p:cNvSpPr/>
          <p:nvPr/>
        </p:nvSpPr>
        <p:spPr>
          <a:xfrm>
            <a:off x="2731101" y="4548227"/>
            <a:ext cx="313113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00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CD7EA6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3rd.</a:t>
            </a:r>
            <a:endParaRPr lang="en-US" altLang="ko-KR" sz="300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63B95839-1EA7-449A-BF07-AB6F7668D549}"/>
              </a:ext>
            </a:extLst>
          </p:cNvPr>
          <p:cNvSpPr/>
          <p:nvPr/>
        </p:nvSpPr>
        <p:spPr>
          <a:xfrm>
            <a:off x="2731101" y="5029021"/>
            <a:ext cx="891856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0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사용자가 노동위원회의 구제명령을 이행하지 않을 경우</a:t>
            </a:r>
            <a:r>
              <a:rPr lang="en-US" altLang="ko-KR" sz="20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0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이행강제금을 부과합니다</a:t>
            </a:r>
            <a:r>
              <a:rPr lang="en-US" altLang="ko-KR" sz="2000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1C8860B1-C54D-4E27-8CB9-D921B32CCB0D}"/>
              </a:ext>
            </a:extLst>
          </p:cNvPr>
          <p:cNvSpPr/>
          <p:nvPr/>
        </p:nvSpPr>
        <p:spPr>
          <a:xfrm>
            <a:off x="4215836" y="5662574"/>
            <a:ext cx="1195388" cy="116768"/>
          </a:xfrm>
          <a:prstGeom prst="rect">
            <a:avLst/>
          </a:prstGeom>
          <a:solidFill>
            <a:srgbClr val="CD7EA6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66ADBCDC-D145-4061-A92A-D58AB8E59466}"/>
              </a:ext>
            </a:extLst>
          </p:cNvPr>
          <p:cNvSpPr/>
          <p:nvPr/>
        </p:nvSpPr>
        <p:spPr>
          <a:xfrm>
            <a:off x="7964876" y="6014529"/>
            <a:ext cx="2573180" cy="116768"/>
          </a:xfrm>
          <a:prstGeom prst="rect">
            <a:avLst/>
          </a:prstGeom>
          <a:solidFill>
            <a:srgbClr val="CD7EA6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6798B1A4-769F-4B7C-ABC9-B0003C80351F}"/>
              </a:ext>
            </a:extLst>
          </p:cNvPr>
          <p:cNvSpPr/>
          <p:nvPr/>
        </p:nvSpPr>
        <p:spPr>
          <a:xfrm>
            <a:off x="2731101" y="5479652"/>
            <a:ext cx="84244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이행강제금 </a:t>
            </a:r>
            <a:r>
              <a:rPr lang="en-US" altLang="ko-KR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: </a:t>
            </a:r>
            <a:r>
              <a:rPr lang="en-US" altLang="ko-KR" b="1" spc="-50" dirty="0">
                <a:solidFill>
                  <a:srgbClr val="CD7EA6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2</a:t>
            </a:r>
            <a:r>
              <a:rPr lang="ko-KR" altLang="en-US" b="1" spc="-50" dirty="0">
                <a:solidFill>
                  <a:srgbClr val="CD7EA6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천만 원 이하</a:t>
            </a:r>
            <a:r>
              <a:rPr lang="ko-KR" altLang="en-US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의 이행강제금 부과</a:t>
            </a:r>
            <a:endParaRPr lang="en-US" altLang="ko-KR" spc="-50" dirty="0"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D688610B-8912-45A6-96A9-EFD611BD51B6}"/>
              </a:ext>
            </a:extLst>
          </p:cNvPr>
          <p:cNvSpPr/>
          <p:nvPr/>
        </p:nvSpPr>
        <p:spPr>
          <a:xfrm>
            <a:off x="2731101" y="5829863"/>
            <a:ext cx="87292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ko-KR" altLang="en-US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매년 </a:t>
            </a:r>
            <a:r>
              <a:rPr lang="en-US" altLang="ko-KR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2</a:t>
            </a:r>
            <a:r>
              <a:rPr lang="ko-KR" altLang="en-US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회의 범위에서 구제명령이 이행될 때까지 반복하여 </a:t>
            </a:r>
            <a:r>
              <a:rPr lang="ko-KR" altLang="en-US" b="1" spc="-50" dirty="0">
                <a:solidFill>
                  <a:srgbClr val="CD7EA6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최장 </a:t>
            </a:r>
            <a:r>
              <a:rPr lang="en-US" altLang="ko-KR" b="1" spc="-50" dirty="0">
                <a:solidFill>
                  <a:srgbClr val="CD7EA6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2</a:t>
            </a:r>
            <a:r>
              <a:rPr lang="ko-KR" altLang="en-US" b="1" spc="-50" dirty="0">
                <a:solidFill>
                  <a:srgbClr val="CD7EA6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년까지 이행강제금 부과</a:t>
            </a:r>
            <a:r>
              <a:rPr lang="ko-KR" altLang="en-US" spc="-5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가능</a:t>
            </a:r>
            <a:endParaRPr lang="en-US" altLang="ko-KR" spc="-50" dirty="0"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</p:txBody>
      </p:sp>
      <p:sp>
        <p:nvSpPr>
          <p:cNvPr id="59" name="타원 58">
            <a:extLst>
              <a:ext uri="{FF2B5EF4-FFF2-40B4-BE49-F238E27FC236}">
                <a16:creationId xmlns:a16="http://schemas.microsoft.com/office/drawing/2014/main" id="{CEE6D0C6-0487-421A-8D4D-8C1E0EE908E6}"/>
              </a:ext>
            </a:extLst>
          </p:cNvPr>
          <p:cNvSpPr/>
          <p:nvPr/>
        </p:nvSpPr>
        <p:spPr>
          <a:xfrm>
            <a:off x="1126245" y="1711437"/>
            <a:ext cx="1033768" cy="1033768"/>
          </a:xfrm>
          <a:prstGeom prst="ellipse">
            <a:avLst/>
          </a:prstGeom>
          <a:solidFill>
            <a:srgbClr val="CD7EA6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pic>
        <p:nvPicPr>
          <p:cNvPr id="60" name="그림 59" descr="장난감, 서있는이(가) 표시된 사진&#10;&#10;자동 생성된 설명">
            <a:extLst>
              <a:ext uri="{FF2B5EF4-FFF2-40B4-BE49-F238E27FC236}">
                <a16:creationId xmlns:a16="http://schemas.microsoft.com/office/drawing/2014/main" id="{ECEF1A47-6847-4DF9-ABCF-32B5128474F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87" t="22334" r="32983" b="48427"/>
          <a:stretch/>
        </p:blipFill>
        <p:spPr>
          <a:xfrm flipH="1">
            <a:off x="1217407" y="1945334"/>
            <a:ext cx="830745" cy="766182"/>
          </a:xfrm>
          <a:prstGeom prst="ellipse">
            <a:avLst/>
          </a:prstGeom>
        </p:spPr>
      </p:pic>
      <p:sp>
        <p:nvSpPr>
          <p:cNvPr id="63" name="타원 62">
            <a:extLst>
              <a:ext uri="{FF2B5EF4-FFF2-40B4-BE49-F238E27FC236}">
                <a16:creationId xmlns:a16="http://schemas.microsoft.com/office/drawing/2014/main" id="{9C80A399-853E-4502-B651-1D1540491360}"/>
              </a:ext>
            </a:extLst>
          </p:cNvPr>
          <p:cNvSpPr/>
          <p:nvPr/>
        </p:nvSpPr>
        <p:spPr>
          <a:xfrm>
            <a:off x="1190510" y="3411927"/>
            <a:ext cx="1033768" cy="1033768"/>
          </a:xfrm>
          <a:prstGeom prst="ellipse">
            <a:avLst/>
          </a:prstGeom>
          <a:solidFill>
            <a:srgbClr val="CD7EA6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pic>
        <p:nvPicPr>
          <p:cNvPr id="64" name="그림 63" descr="장난감, 서있는이(가) 표시된 사진&#10;&#10;자동 생성된 설명">
            <a:extLst>
              <a:ext uri="{FF2B5EF4-FFF2-40B4-BE49-F238E27FC236}">
                <a16:creationId xmlns:a16="http://schemas.microsoft.com/office/drawing/2014/main" id="{B37D60EA-9CC5-4BA8-83DF-D79C04E2ED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48" t="16689" r="32983" b="10312"/>
          <a:stretch/>
        </p:blipFill>
        <p:spPr>
          <a:xfrm>
            <a:off x="911288" y="3031613"/>
            <a:ext cx="1105014" cy="1695006"/>
          </a:xfrm>
          <a:prstGeom prst="rect">
            <a:avLst/>
          </a:prstGeom>
        </p:spPr>
      </p:pic>
      <p:sp>
        <p:nvSpPr>
          <p:cNvPr id="65" name="직사각형 64">
            <a:extLst>
              <a:ext uri="{FF2B5EF4-FFF2-40B4-BE49-F238E27FC236}">
                <a16:creationId xmlns:a16="http://schemas.microsoft.com/office/drawing/2014/main" id="{E4863AC8-C887-428F-AC4D-653C190C6C63}"/>
              </a:ext>
            </a:extLst>
          </p:cNvPr>
          <p:cNvSpPr/>
          <p:nvPr/>
        </p:nvSpPr>
        <p:spPr>
          <a:xfrm rot="20945671">
            <a:off x="493919" y="3662311"/>
            <a:ext cx="12112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000" b="1" dirty="0">
                <a:solidFill>
                  <a:srgbClr val="6F482E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  <a:cs typeface="Arial" panose="020B0604020202020204" pitchFamily="34" charset="0"/>
              </a:rPr>
              <a:t>구제</a:t>
            </a:r>
            <a:endParaRPr lang="en-US" altLang="ko-KR" sz="1000" b="1" dirty="0">
              <a:solidFill>
                <a:srgbClr val="6F482E"/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  <a:cs typeface="Arial" panose="020B0604020202020204" pitchFamily="34" charset="0"/>
            </a:endParaRPr>
          </a:p>
          <a:p>
            <a:pPr algn="ctr"/>
            <a:r>
              <a:rPr lang="ko-KR" altLang="en-US" sz="1000" b="1" dirty="0">
                <a:solidFill>
                  <a:srgbClr val="6F482E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  <a:cs typeface="Arial" panose="020B0604020202020204" pitchFamily="34" charset="0"/>
              </a:rPr>
              <a:t>신청</a:t>
            </a:r>
            <a:endParaRPr lang="en-US" altLang="ko-KR" sz="1000" b="1" dirty="0">
              <a:solidFill>
                <a:srgbClr val="6F482E"/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  <a:cs typeface="Arial" panose="020B0604020202020204" pitchFamily="34" charset="0"/>
            </a:endParaRPr>
          </a:p>
        </p:txBody>
      </p:sp>
      <p:sp>
        <p:nvSpPr>
          <p:cNvPr id="66" name="타원 65">
            <a:extLst>
              <a:ext uri="{FF2B5EF4-FFF2-40B4-BE49-F238E27FC236}">
                <a16:creationId xmlns:a16="http://schemas.microsoft.com/office/drawing/2014/main" id="{71D8F391-56F5-4953-95DF-9E305EDA8D11}"/>
              </a:ext>
            </a:extLst>
          </p:cNvPr>
          <p:cNvSpPr/>
          <p:nvPr/>
        </p:nvSpPr>
        <p:spPr>
          <a:xfrm>
            <a:off x="1170704" y="4985120"/>
            <a:ext cx="1033768" cy="1033768"/>
          </a:xfrm>
          <a:prstGeom prst="ellipse">
            <a:avLst/>
          </a:prstGeom>
          <a:solidFill>
            <a:srgbClr val="CD7EA6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grpSp>
        <p:nvGrpSpPr>
          <p:cNvPr id="10" name="그래픽 60">
            <a:extLst>
              <a:ext uri="{FF2B5EF4-FFF2-40B4-BE49-F238E27FC236}">
                <a16:creationId xmlns:a16="http://schemas.microsoft.com/office/drawing/2014/main" id="{3D38999A-C6A3-4C2F-B005-3B7FC8842C5E}"/>
              </a:ext>
            </a:extLst>
          </p:cNvPr>
          <p:cNvGrpSpPr/>
          <p:nvPr/>
        </p:nvGrpSpPr>
        <p:grpSpPr>
          <a:xfrm>
            <a:off x="854837" y="1514113"/>
            <a:ext cx="542740" cy="603569"/>
            <a:chOff x="801143" y="1454401"/>
            <a:chExt cx="596434" cy="663281"/>
          </a:xfrm>
          <a:solidFill>
            <a:srgbClr val="FFFFFF"/>
          </a:solidFill>
        </p:grpSpPr>
        <p:sp>
          <p:nvSpPr>
            <p:cNvPr id="14" name="자유형: 도형 13">
              <a:extLst>
                <a:ext uri="{FF2B5EF4-FFF2-40B4-BE49-F238E27FC236}">
                  <a16:creationId xmlns:a16="http://schemas.microsoft.com/office/drawing/2014/main" id="{735EA02F-626C-46D6-80A6-A8C88E584F7B}"/>
                </a:ext>
              </a:extLst>
            </p:cNvPr>
            <p:cNvSpPr/>
            <p:nvPr/>
          </p:nvSpPr>
          <p:spPr>
            <a:xfrm>
              <a:off x="801143" y="1454401"/>
              <a:ext cx="596434" cy="651511"/>
            </a:xfrm>
            <a:custGeom>
              <a:avLst/>
              <a:gdLst>
                <a:gd name="connsiteX0" fmla="*/ 596435 w 596434"/>
                <a:gd name="connsiteY0" fmla="*/ 325756 h 651511"/>
                <a:gd name="connsiteX1" fmla="*/ 298217 w 596434"/>
                <a:gd name="connsiteY1" fmla="*/ 651511 h 651511"/>
                <a:gd name="connsiteX2" fmla="*/ 0 w 596434"/>
                <a:gd name="connsiteY2" fmla="*/ 325756 h 651511"/>
                <a:gd name="connsiteX3" fmla="*/ 298217 w 596434"/>
                <a:gd name="connsiteY3" fmla="*/ 0 h 651511"/>
                <a:gd name="connsiteX4" fmla="*/ 596435 w 596434"/>
                <a:gd name="connsiteY4" fmla="*/ 325756 h 6515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96434" h="651511">
                  <a:moveTo>
                    <a:pt x="596435" y="325756"/>
                  </a:moveTo>
                  <a:cubicBezTo>
                    <a:pt x="596435" y="505665"/>
                    <a:pt x="462918" y="651511"/>
                    <a:pt x="298217" y="651511"/>
                  </a:cubicBezTo>
                  <a:cubicBezTo>
                    <a:pt x="133517" y="651511"/>
                    <a:pt x="0" y="505665"/>
                    <a:pt x="0" y="325756"/>
                  </a:cubicBezTo>
                  <a:cubicBezTo>
                    <a:pt x="0" y="145846"/>
                    <a:pt x="133517" y="0"/>
                    <a:pt x="298217" y="0"/>
                  </a:cubicBezTo>
                  <a:cubicBezTo>
                    <a:pt x="462918" y="0"/>
                    <a:pt x="596435" y="145846"/>
                    <a:pt x="596435" y="325756"/>
                  </a:cubicBezTo>
                  <a:close/>
                </a:path>
              </a:pathLst>
            </a:custGeom>
            <a:solidFill>
              <a:srgbClr val="FFFFFF"/>
            </a:solidFill>
            <a:ln w="7669" cap="flat">
              <a:solidFill>
                <a:srgbClr val="A68E7E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15" name="자유형: 도형 14">
              <a:extLst>
                <a:ext uri="{FF2B5EF4-FFF2-40B4-BE49-F238E27FC236}">
                  <a16:creationId xmlns:a16="http://schemas.microsoft.com/office/drawing/2014/main" id="{A1B46712-FBE6-4CE2-A86A-D61704A93B3B}"/>
                </a:ext>
              </a:extLst>
            </p:cNvPr>
            <p:cNvSpPr/>
            <p:nvPr/>
          </p:nvSpPr>
          <p:spPr>
            <a:xfrm>
              <a:off x="1142306" y="1885665"/>
              <a:ext cx="211163" cy="232017"/>
            </a:xfrm>
            <a:custGeom>
              <a:avLst/>
              <a:gdLst>
                <a:gd name="connsiteX0" fmla="*/ 0 w 211163"/>
                <a:gd name="connsiteY0" fmla="*/ 165714 h 232017"/>
                <a:gd name="connsiteX1" fmla="*/ 211163 w 211163"/>
                <a:gd name="connsiteY1" fmla="*/ 232017 h 232017"/>
                <a:gd name="connsiteX2" fmla="*/ 157132 w 211163"/>
                <a:gd name="connsiteY2" fmla="*/ 0 h 2320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11163" h="232017">
                  <a:moveTo>
                    <a:pt x="0" y="165714"/>
                  </a:moveTo>
                  <a:lnTo>
                    <a:pt x="211163" y="232017"/>
                  </a:lnTo>
                  <a:lnTo>
                    <a:pt x="157132" y="0"/>
                  </a:lnTo>
                  <a:close/>
                </a:path>
              </a:pathLst>
            </a:custGeom>
            <a:solidFill>
              <a:srgbClr val="FFFFFF"/>
            </a:solidFill>
            <a:ln w="7669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</p:grpSp>
      <p:sp>
        <p:nvSpPr>
          <p:cNvPr id="67" name="직사각형 66">
            <a:extLst>
              <a:ext uri="{FF2B5EF4-FFF2-40B4-BE49-F238E27FC236}">
                <a16:creationId xmlns:a16="http://schemas.microsoft.com/office/drawing/2014/main" id="{C93938DF-DFAA-4886-9410-2BADA07D898C}"/>
              </a:ext>
            </a:extLst>
          </p:cNvPr>
          <p:cNvSpPr/>
          <p:nvPr/>
        </p:nvSpPr>
        <p:spPr>
          <a:xfrm>
            <a:off x="813403" y="1705854"/>
            <a:ext cx="690980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200" dirty="0">
                <a:solidFill>
                  <a:srgbClr val="775239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어쩌죠</a:t>
            </a:r>
            <a:r>
              <a:rPr lang="en-US" altLang="ko-KR" sz="1200" dirty="0">
                <a:solidFill>
                  <a:srgbClr val="775239"/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?</a:t>
            </a:r>
          </a:p>
        </p:txBody>
      </p:sp>
      <p:pic>
        <p:nvPicPr>
          <p:cNvPr id="16" name="그래픽 15">
            <a:extLst>
              <a:ext uri="{FF2B5EF4-FFF2-40B4-BE49-F238E27FC236}">
                <a16:creationId xmlns:a16="http://schemas.microsoft.com/office/drawing/2014/main" id="{DC013632-BBA6-4AD4-9961-0FB477B1B4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388245" y="5055049"/>
            <a:ext cx="704724" cy="853270"/>
          </a:xfrm>
          <a:prstGeom prst="rect">
            <a:avLst/>
          </a:prstGeom>
        </p:spPr>
      </p:pic>
      <p:pic>
        <p:nvPicPr>
          <p:cNvPr id="68" name="그림 67" descr="게임이(가) 표시된 사진&#10;&#10;자동 생성된 설명">
            <a:extLst>
              <a:ext uri="{FF2B5EF4-FFF2-40B4-BE49-F238E27FC236}">
                <a16:creationId xmlns:a16="http://schemas.microsoft.com/office/drawing/2014/main" id="{BD5623BB-E281-4272-B92A-9BD6558F7EA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94" t="23531" r="32003" b="21926"/>
          <a:stretch/>
        </p:blipFill>
        <p:spPr>
          <a:xfrm>
            <a:off x="11164605" y="157156"/>
            <a:ext cx="670119" cy="667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3630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4F36D732-850D-4CF0-969D-FC6AC46D2F36}"/>
              </a:ext>
            </a:extLst>
          </p:cNvPr>
          <p:cNvSpPr/>
          <p:nvPr/>
        </p:nvSpPr>
        <p:spPr>
          <a:xfrm>
            <a:off x="1265608" y="2150371"/>
            <a:ext cx="1024059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상시 근로자 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5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인 이상인 대형 음식점에서 일하고 있습니다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어느 날 매니저가 제가 자기 말을 잘 안 듣는다며 욕을 했습니다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저는 매니저에게 욕을 하지 말라고 항의했고 결국 다툼이 생겼습니다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매니저가 </a:t>
            </a:r>
            <a:r>
              <a:rPr lang="ko-KR" altLang="en-US" sz="2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제게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당장 그만두라고 했고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저는 바로 해고됐습니다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이 해고는 </a:t>
            </a:r>
            <a:r>
              <a:rPr lang="ko-KR" altLang="en-US" sz="2400" dirty="0">
                <a:solidFill>
                  <a:srgbClr val="CD7EA6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정당한 해고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에 해당하나요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? (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노동위원회 구제 사례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7D55C7A8-E042-4766-B377-2A07A61FB3BC}"/>
              </a:ext>
            </a:extLst>
          </p:cNvPr>
          <p:cNvSpPr/>
          <p:nvPr/>
        </p:nvSpPr>
        <p:spPr>
          <a:xfrm>
            <a:off x="1265608" y="1613738"/>
            <a:ext cx="2558758" cy="425034"/>
          </a:xfrm>
          <a:prstGeom prst="roundRect">
            <a:avLst>
              <a:gd name="adj" fmla="val 50000"/>
            </a:avLst>
          </a:prstGeom>
          <a:solidFill>
            <a:srgbClr val="CD7EA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9DE2DEB6-2CB8-479F-83C6-FCC52A287615}"/>
              </a:ext>
            </a:extLst>
          </p:cNvPr>
          <p:cNvSpPr/>
          <p:nvPr/>
        </p:nvSpPr>
        <p:spPr>
          <a:xfrm>
            <a:off x="1424068" y="1646502"/>
            <a:ext cx="2301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QUESTION 01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17E950D-8365-4BAA-8794-3E0B701702A2}"/>
              </a:ext>
            </a:extLst>
          </p:cNvPr>
          <p:cNvSpPr/>
          <p:nvPr/>
        </p:nvSpPr>
        <p:spPr>
          <a:xfrm>
            <a:off x="991602" y="282278"/>
            <a:ext cx="33478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Q&amp;A</a:t>
            </a: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2BDA74BA-6A56-400D-8E9B-176E8CDB84F2}"/>
              </a:ext>
            </a:extLst>
          </p:cNvPr>
          <p:cNvSpPr/>
          <p:nvPr/>
        </p:nvSpPr>
        <p:spPr>
          <a:xfrm>
            <a:off x="2245894" y="413568"/>
            <a:ext cx="9366939" cy="338553"/>
          </a:xfrm>
          <a:prstGeom prst="roundRect">
            <a:avLst>
              <a:gd name="adj" fmla="val 50000"/>
            </a:avLst>
          </a:prstGeom>
          <a:solidFill>
            <a:srgbClr val="CD7E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E11D8EF-5199-49F8-9DA1-C156FFA43A4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CD7EA6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01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BD65301-BF0D-4E1C-BDF4-5D1515850366}"/>
              </a:ext>
            </a:extLst>
          </p:cNvPr>
          <p:cNvSpPr/>
          <p:nvPr/>
        </p:nvSpPr>
        <p:spPr>
          <a:xfrm>
            <a:off x="7431316" y="423270"/>
            <a:ext cx="362915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부당 해고 해결 방법 </a:t>
            </a:r>
            <a:r>
              <a:rPr lang="en-US" altLang="ko-KR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: </a:t>
            </a:r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노동위원회 구제신청</a:t>
            </a:r>
          </a:p>
        </p:txBody>
      </p:sp>
      <p:pic>
        <p:nvPicPr>
          <p:cNvPr id="5" name="그래픽 4">
            <a:extLst>
              <a:ext uri="{FF2B5EF4-FFF2-40B4-BE49-F238E27FC236}">
                <a16:creationId xmlns:a16="http://schemas.microsoft.com/office/drawing/2014/main" id="{A6F4DCFB-E3E0-40BA-8BBC-068426D009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6929363" y="4043808"/>
            <a:ext cx="4644708" cy="2390922"/>
          </a:xfrm>
          <a:prstGeom prst="rect">
            <a:avLst/>
          </a:prstGeom>
        </p:spPr>
      </p:pic>
      <p:pic>
        <p:nvPicPr>
          <p:cNvPr id="16" name="그림 15" descr="게임이(가) 표시된 사진&#10;&#10;자동 생성된 설명">
            <a:extLst>
              <a:ext uri="{FF2B5EF4-FFF2-40B4-BE49-F238E27FC236}">
                <a16:creationId xmlns:a16="http://schemas.microsoft.com/office/drawing/2014/main" id="{56E14093-7796-477D-B3D4-5938D7FB5FD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94" t="23531" r="32003" b="21926"/>
          <a:stretch/>
        </p:blipFill>
        <p:spPr>
          <a:xfrm>
            <a:off x="11164605" y="157156"/>
            <a:ext cx="670119" cy="667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61896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>
            <a:extLst>
              <a:ext uri="{FF2B5EF4-FFF2-40B4-BE49-F238E27FC236}">
                <a16:creationId xmlns:a16="http://schemas.microsoft.com/office/drawing/2014/main" id="{2348AEA5-4DC0-45A6-95D8-56097FC54A21}"/>
              </a:ext>
            </a:extLst>
          </p:cNvPr>
          <p:cNvSpPr/>
          <p:nvPr/>
        </p:nvSpPr>
        <p:spPr>
          <a:xfrm>
            <a:off x="1" y="1758889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부당해고 등을 당한 근로자는 지방노동위원회에 구제신청과는 별개로</a:t>
            </a:r>
            <a:endParaRPr lang="en-US" altLang="ko-KR" sz="2800" dirty="0"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ko-KR" altLang="en-US" sz="2800" dirty="0">
                <a:solidFill>
                  <a:srgbClr val="CD7EA6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법원에 민사소송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을 제기하여 구제 받을 수 있습니다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5F715F9E-1B7D-46E5-B8BE-240FB3A78F2B}"/>
              </a:ext>
            </a:extLst>
          </p:cNvPr>
          <p:cNvSpPr/>
          <p:nvPr/>
        </p:nvSpPr>
        <p:spPr>
          <a:xfrm>
            <a:off x="253022" y="386080"/>
            <a:ext cx="11186160" cy="914399"/>
          </a:xfrm>
          <a:prstGeom prst="roundRect">
            <a:avLst>
              <a:gd name="adj" fmla="val 50000"/>
            </a:avLst>
          </a:prstGeom>
          <a:solidFill>
            <a:srgbClr val="CD7E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6D988FB-D913-4B6C-A637-009B77CDFE03}"/>
              </a:ext>
            </a:extLst>
          </p:cNvPr>
          <p:cNvSpPr/>
          <p:nvPr/>
        </p:nvSpPr>
        <p:spPr>
          <a:xfrm>
            <a:off x="1208459" y="528196"/>
            <a:ext cx="736658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부당해고 등 해결방법 </a:t>
            </a:r>
            <a:r>
              <a:rPr lang="en-US" altLang="ko-KR" sz="3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: </a:t>
            </a:r>
            <a:r>
              <a:rPr lang="ko-KR" altLang="en-US" sz="3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민사소송 제기</a:t>
            </a: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DF8F10B1-C2F2-43A8-B594-681B9BEA216F}"/>
              </a:ext>
            </a:extLst>
          </p:cNvPr>
          <p:cNvGrpSpPr/>
          <p:nvPr/>
        </p:nvGrpSpPr>
        <p:grpSpPr>
          <a:xfrm>
            <a:off x="417567" y="397367"/>
            <a:ext cx="913377" cy="780463"/>
            <a:chOff x="5889346" y="3307906"/>
            <a:chExt cx="553844" cy="473247"/>
          </a:xfrm>
        </p:grpSpPr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804DC53B-42EC-4E70-B8BC-9A56D3B58537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BEF1A12E-761B-4AA8-82BB-2C37D8F681B5}"/>
                </a:ext>
              </a:extLst>
            </p:cNvPr>
            <p:cNvSpPr/>
            <p:nvPr/>
          </p:nvSpPr>
          <p:spPr>
            <a:xfrm>
              <a:off x="5964553" y="3307906"/>
              <a:ext cx="478637" cy="4269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3000" dirty="0">
                  <a:solidFill>
                    <a:srgbClr val="CD7EA6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3000" dirty="0">
                <a:solidFill>
                  <a:srgbClr val="CD7EA6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E837D565-C57A-42C8-B2D8-7EF854F63C08}"/>
              </a:ext>
            </a:extLst>
          </p:cNvPr>
          <p:cNvSpPr/>
          <p:nvPr/>
        </p:nvSpPr>
        <p:spPr>
          <a:xfrm>
            <a:off x="1330944" y="3294629"/>
            <a:ext cx="7658744" cy="149810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사업장에서 부당해고를 당했을 경우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부당해고 등이 있었던 날로부터 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3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개월 이내에 노동위원회에 구제신청을 하지 못했을 경우에는 민사소송을 제기할 수 있습니다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해고무효확인의 소송에서 승소할 경우 복직할 수 있으며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해고기간에 대한 임금을 지급 받을 수 있습니다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F419736A-3BDC-419B-A533-3DB7D8C54EF0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7201" y="4043680"/>
            <a:ext cx="2753582" cy="2413467"/>
          </a:xfrm>
          <a:prstGeom prst="rect">
            <a:avLst/>
          </a:prstGeom>
        </p:spPr>
      </p:pic>
      <p:pic>
        <p:nvPicPr>
          <p:cNvPr id="13" name="그림 12" descr="게임이(가) 표시된 사진&#10;&#10;자동 생성된 설명">
            <a:extLst>
              <a:ext uri="{FF2B5EF4-FFF2-40B4-BE49-F238E27FC236}">
                <a16:creationId xmlns:a16="http://schemas.microsoft.com/office/drawing/2014/main" id="{CCF31608-3082-4521-B49A-DB1EB6CB3E1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94" t="23531" r="32003" b="21926"/>
          <a:stretch/>
        </p:blipFill>
        <p:spPr>
          <a:xfrm>
            <a:off x="10589800" y="120181"/>
            <a:ext cx="1391471" cy="1384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12691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직사각형 53">
            <a:extLst>
              <a:ext uri="{FF2B5EF4-FFF2-40B4-BE49-F238E27FC236}">
                <a16:creationId xmlns:a16="http://schemas.microsoft.com/office/drawing/2014/main" id="{A6890B47-1BE7-431E-8777-BBD01B5DA781}"/>
              </a:ext>
            </a:extLst>
          </p:cNvPr>
          <p:cNvSpPr/>
          <p:nvPr/>
        </p:nvSpPr>
        <p:spPr>
          <a:xfrm>
            <a:off x="943476" y="306341"/>
            <a:ext cx="33478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처리절차</a:t>
            </a:r>
            <a:endParaRPr lang="en-US" altLang="ko-KR" sz="2800" dirty="0"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36" name="사각형: 둥근 모서리 35">
            <a:extLst>
              <a:ext uri="{FF2B5EF4-FFF2-40B4-BE49-F238E27FC236}">
                <a16:creationId xmlns:a16="http://schemas.microsoft.com/office/drawing/2014/main" id="{EEF64123-0E5D-45E8-BBC1-B9FE52A691DA}"/>
              </a:ext>
            </a:extLst>
          </p:cNvPr>
          <p:cNvSpPr/>
          <p:nvPr/>
        </p:nvSpPr>
        <p:spPr>
          <a:xfrm>
            <a:off x="2688891" y="413568"/>
            <a:ext cx="8923944" cy="338553"/>
          </a:xfrm>
          <a:prstGeom prst="roundRect">
            <a:avLst>
              <a:gd name="adj" fmla="val 50000"/>
            </a:avLst>
          </a:prstGeom>
          <a:solidFill>
            <a:srgbClr val="CD7E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49" name="직사각형 48">
            <a:extLst>
              <a:ext uri="{FF2B5EF4-FFF2-40B4-BE49-F238E27FC236}">
                <a16:creationId xmlns:a16="http://schemas.microsoft.com/office/drawing/2014/main" id="{44FDCBB0-E2FE-4890-B0CE-EBB1F4D6890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CD7EA6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01</a:t>
            </a: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D61406E1-FAF9-4862-843F-38FBD853885A}"/>
              </a:ext>
            </a:extLst>
          </p:cNvPr>
          <p:cNvSpPr/>
          <p:nvPr/>
        </p:nvSpPr>
        <p:spPr>
          <a:xfrm>
            <a:off x="7712619" y="423270"/>
            <a:ext cx="334784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부당해고 등 해결방법 </a:t>
            </a:r>
            <a:r>
              <a:rPr lang="en-US" altLang="ko-KR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: </a:t>
            </a:r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민사소송 제기</a:t>
            </a: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65F82CED-0E96-4F28-A9AC-A1C7BCCFDAE9}"/>
              </a:ext>
            </a:extLst>
          </p:cNvPr>
          <p:cNvSpPr/>
          <p:nvPr/>
        </p:nvSpPr>
        <p:spPr>
          <a:xfrm>
            <a:off x="1537612" y="1581912"/>
            <a:ext cx="397209" cy="3972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CD7EA6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01</a:t>
            </a:r>
            <a:endParaRPr lang="ko-KR" altLang="en-US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CD7EA6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D76E297E-9690-420B-9035-2E1455A47F10}"/>
              </a:ext>
            </a:extLst>
          </p:cNvPr>
          <p:cNvSpPr/>
          <p:nvPr/>
        </p:nvSpPr>
        <p:spPr>
          <a:xfrm>
            <a:off x="1799330" y="3832389"/>
            <a:ext cx="1737162" cy="307777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sz="20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CD7EA6"/>
                </a:solidFill>
                <a:latin typeface="경기천년제목V Bold" panose="02020803020101020101" pitchFamily="18" charset="-127"/>
                <a:ea typeface="경기천년제목V Bold" panose="02020803020101020101" pitchFamily="18" charset="-127"/>
              </a:rPr>
              <a:t>소송 상담</a:t>
            </a:r>
            <a:endParaRPr lang="en-US" altLang="ko-KR" sz="200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CD7EA6"/>
              </a:solidFill>
              <a:latin typeface="경기천년제목V Bold" panose="02020803020101020101" pitchFamily="18" charset="-127"/>
              <a:ea typeface="경기천년제목V Bold" panose="02020803020101020101" pitchFamily="18" charset="-127"/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4C4CA16A-D42A-42AA-A851-A2AC39C02A3B}"/>
              </a:ext>
            </a:extLst>
          </p:cNvPr>
          <p:cNvSpPr/>
          <p:nvPr/>
        </p:nvSpPr>
        <p:spPr>
          <a:xfrm>
            <a:off x="1177385" y="4340599"/>
            <a:ext cx="2981051" cy="55399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ko-KR" altLang="en-US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노동전문가에게 소송에 대한 상담을 받고 관련 내용을 정리합니다</a:t>
            </a:r>
            <a:r>
              <a:rPr lang="en-US" altLang="ko-KR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2E650321-CCB6-4F8A-BF7B-2E3D394D35A7}"/>
              </a:ext>
            </a:extLst>
          </p:cNvPr>
          <p:cNvSpPr/>
          <p:nvPr/>
        </p:nvSpPr>
        <p:spPr>
          <a:xfrm>
            <a:off x="1180145" y="5396915"/>
            <a:ext cx="2693210" cy="246221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en-US" altLang="ko-KR" sz="16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- </a:t>
            </a:r>
            <a:r>
              <a:rPr lang="ko-KR" altLang="en-US" sz="16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부당해고에 해당하는지</a:t>
            </a:r>
            <a:r>
              <a:rPr lang="en-US" altLang="ko-KR" sz="16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?</a:t>
            </a: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219D2048-4057-4668-ADBC-1ABBA11B7774}"/>
              </a:ext>
            </a:extLst>
          </p:cNvPr>
          <p:cNvSpPr/>
          <p:nvPr/>
        </p:nvSpPr>
        <p:spPr>
          <a:xfrm>
            <a:off x="1177385" y="5710578"/>
            <a:ext cx="3315784" cy="246221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en-US" altLang="ko-KR" sz="16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- </a:t>
            </a:r>
            <a:r>
              <a:rPr lang="ko-KR" altLang="en-US" sz="16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소송을 하면 원하는 결과를 얻을 수 있는지</a:t>
            </a:r>
            <a:r>
              <a:rPr lang="en-US" altLang="ko-KR" sz="16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?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79871A0C-2452-4700-81B3-22A3C4E45B1E}"/>
              </a:ext>
            </a:extLst>
          </p:cNvPr>
          <p:cNvSpPr/>
          <p:nvPr/>
        </p:nvSpPr>
        <p:spPr>
          <a:xfrm>
            <a:off x="5072945" y="1581912"/>
            <a:ext cx="397209" cy="3972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CD7EA6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02</a:t>
            </a:r>
            <a:endParaRPr lang="ko-KR" altLang="en-US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CD7EA6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id="{FEE75353-8B06-4D41-A0EE-E0000F67AC79}"/>
              </a:ext>
            </a:extLst>
          </p:cNvPr>
          <p:cNvSpPr/>
          <p:nvPr/>
        </p:nvSpPr>
        <p:spPr>
          <a:xfrm>
            <a:off x="5344823" y="3832389"/>
            <a:ext cx="1737162" cy="307777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sz="20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CD7EA6"/>
                </a:solidFill>
                <a:latin typeface="경기천년제목V Bold" panose="02020803020101020101" pitchFamily="18" charset="-127"/>
                <a:ea typeface="경기천년제목V Bold" panose="02020803020101020101" pitchFamily="18" charset="-127"/>
              </a:rPr>
              <a:t>법률 지원</a:t>
            </a:r>
            <a:endParaRPr lang="en-US" altLang="ko-KR" sz="200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CD7EA6"/>
              </a:solidFill>
              <a:latin typeface="경기천년제목V Bold" panose="02020803020101020101" pitchFamily="18" charset="-127"/>
              <a:ea typeface="경기천년제목V Bold" panose="02020803020101020101" pitchFamily="18" charset="-127"/>
            </a:endParaRPr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84AB2D6D-AB3F-425D-A33D-4064F765B0AA}"/>
              </a:ext>
            </a:extLst>
          </p:cNvPr>
          <p:cNvSpPr/>
          <p:nvPr/>
        </p:nvSpPr>
        <p:spPr>
          <a:xfrm>
            <a:off x="4700264" y="4302200"/>
            <a:ext cx="3014262" cy="830997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ko-KR" altLang="en-US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소송 과정에서 변호사 비용 등이 생길 수 있어 무료 지원을 받을 수 있는 곳을 찾아봅니다</a:t>
            </a:r>
            <a:r>
              <a:rPr lang="en-US" altLang="ko-KR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</p:txBody>
      </p:sp>
      <p:sp>
        <p:nvSpPr>
          <p:cNvPr id="43" name="직사각형 42">
            <a:extLst>
              <a:ext uri="{FF2B5EF4-FFF2-40B4-BE49-F238E27FC236}">
                <a16:creationId xmlns:a16="http://schemas.microsoft.com/office/drawing/2014/main" id="{65588A49-8BC4-4E1C-B137-A7709EB4B35B}"/>
              </a:ext>
            </a:extLst>
          </p:cNvPr>
          <p:cNvSpPr/>
          <p:nvPr/>
        </p:nvSpPr>
        <p:spPr>
          <a:xfrm>
            <a:off x="4715478" y="5396915"/>
            <a:ext cx="2693210" cy="246221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en-US" altLang="ko-KR" sz="16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- </a:t>
            </a:r>
            <a:r>
              <a:rPr lang="ko-KR" altLang="en-US" sz="16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대한법률구조공단 </a:t>
            </a:r>
            <a:r>
              <a:rPr lang="en-US" altLang="ko-KR" sz="16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(</a:t>
            </a:r>
            <a:r>
              <a:rPr lang="ko-KR" altLang="en-US" sz="16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국번없이 </a:t>
            </a:r>
            <a:r>
              <a:rPr lang="en-US" altLang="ko-KR" sz="16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132)</a:t>
            </a:r>
          </a:p>
        </p:txBody>
      </p:sp>
      <p:sp>
        <p:nvSpPr>
          <p:cNvPr id="44" name="직사각형 43">
            <a:extLst>
              <a:ext uri="{FF2B5EF4-FFF2-40B4-BE49-F238E27FC236}">
                <a16:creationId xmlns:a16="http://schemas.microsoft.com/office/drawing/2014/main" id="{09DDF04A-5E1E-4214-9436-E45595DDDEAD}"/>
              </a:ext>
            </a:extLst>
          </p:cNvPr>
          <p:cNvSpPr/>
          <p:nvPr/>
        </p:nvSpPr>
        <p:spPr>
          <a:xfrm>
            <a:off x="4715478" y="5710578"/>
            <a:ext cx="2693210" cy="49244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en-US" altLang="ko-KR" sz="16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- </a:t>
            </a:r>
            <a:r>
              <a:rPr lang="ko-KR" altLang="en-US" sz="16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재단법인 </a:t>
            </a:r>
            <a:r>
              <a:rPr lang="ko-KR" altLang="en-US" sz="1600" spc="-10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대한변협법률구조재단</a:t>
            </a:r>
            <a:endParaRPr lang="en-US" altLang="ko-KR" sz="160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50000"/>
                  <a:lumOff val="50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r>
              <a:rPr lang="en-US" altLang="ko-KR" sz="16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(02-3476-6511, 6515)</a:t>
            </a: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F638C038-DCED-4FCC-B6E0-687AF1904F97}"/>
              </a:ext>
            </a:extLst>
          </p:cNvPr>
          <p:cNvSpPr/>
          <p:nvPr/>
        </p:nvSpPr>
        <p:spPr>
          <a:xfrm>
            <a:off x="8608278" y="1581912"/>
            <a:ext cx="397209" cy="39720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CD7EA6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03</a:t>
            </a:r>
            <a:endParaRPr lang="ko-KR" altLang="en-US" sz="140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CD7EA6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45" name="직사각형 44">
            <a:extLst>
              <a:ext uri="{FF2B5EF4-FFF2-40B4-BE49-F238E27FC236}">
                <a16:creationId xmlns:a16="http://schemas.microsoft.com/office/drawing/2014/main" id="{6DEF6F1D-EC4A-42C5-A5FD-B24F1C04EB4E}"/>
              </a:ext>
            </a:extLst>
          </p:cNvPr>
          <p:cNvSpPr/>
          <p:nvPr/>
        </p:nvSpPr>
        <p:spPr>
          <a:xfrm>
            <a:off x="8880155" y="3832389"/>
            <a:ext cx="1737162" cy="307777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pPr algn="ctr"/>
            <a:r>
              <a:rPr lang="ko-KR" altLang="en-US" sz="2000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CD7EA6"/>
                </a:solidFill>
                <a:latin typeface="경기천년제목V Bold" panose="02020803020101020101" pitchFamily="18" charset="-127"/>
                <a:ea typeface="경기천년제목V Bold" panose="02020803020101020101" pitchFamily="18" charset="-127"/>
              </a:rPr>
              <a:t>소송 제기</a:t>
            </a:r>
            <a:endParaRPr lang="en-US" altLang="ko-KR" sz="200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CD7EA6"/>
              </a:solidFill>
              <a:latin typeface="경기천년제목V Bold" panose="02020803020101020101" pitchFamily="18" charset="-127"/>
              <a:ea typeface="경기천년제목V Bold" panose="02020803020101020101" pitchFamily="18" charset="-127"/>
            </a:endParaRPr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1948919E-5F46-4977-9BF0-E52AB0570A14}"/>
              </a:ext>
            </a:extLst>
          </p:cNvPr>
          <p:cNvSpPr/>
          <p:nvPr/>
        </p:nvSpPr>
        <p:spPr>
          <a:xfrm>
            <a:off x="8276551" y="4302200"/>
            <a:ext cx="3014262" cy="553998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/>
          <a:p>
            <a:r>
              <a:rPr lang="ko-KR" altLang="en-US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소송을 하는게 좋겠다는 생각이 들면</a:t>
            </a:r>
            <a:r>
              <a:rPr lang="en-US" altLang="ko-KR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소송을 제기합니다</a:t>
            </a:r>
            <a:r>
              <a:rPr lang="en-US" altLang="ko-KR" spc="-1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C7779317-D970-49FA-97D9-27A9A8E592A8}"/>
              </a:ext>
            </a:extLst>
          </p:cNvPr>
          <p:cNvSpPr/>
          <p:nvPr/>
        </p:nvSpPr>
        <p:spPr>
          <a:xfrm>
            <a:off x="1680821" y="1631621"/>
            <a:ext cx="2009111" cy="2009111"/>
          </a:xfrm>
          <a:prstGeom prst="ellipse">
            <a:avLst/>
          </a:prstGeom>
          <a:solidFill>
            <a:srgbClr val="CD7E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47" name="타원 46">
            <a:extLst>
              <a:ext uri="{FF2B5EF4-FFF2-40B4-BE49-F238E27FC236}">
                <a16:creationId xmlns:a16="http://schemas.microsoft.com/office/drawing/2014/main" id="{44863C70-5684-461F-AECD-1898681D3D19}"/>
              </a:ext>
            </a:extLst>
          </p:cNvPr>
          <p:cNvSpPr/>
          <p:nvPr/>
        </p:nvSpPr>
        <p:spPr>
          <a:xfrm>
            <a:off x="5208526" y="1631621"/>
            <a:ext cx="2009111" cy="2009111"/>
          </a:xfrm>
          <a:prstGeom prst="ellipse">
            <a:avLst/>
          </a:prstGeom>
          <a:solidFill>
            <a:srgbClr val="CD7E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48" name="타원 47">
            <a:extLst>
              <a:ext uri="{FF2B5EF4-FFF2-40B4-BE49-F238E27FC236}">
                <a16:creationId xmlns:a16="http://schemas.microsoft.com/office/drawing/2014/main" id="{3168882F-8C07-4693-BECB-BD2883D7F053}"/>
              </a:ext>
            </a:extLst>
          </p:cNvPr>
          <p:cNvSpPr/>
          <p:nvPr/>
        </p:nvSpPr>
        <p:spPr>
          <a:xfrm>
            <a:off x="8716962" y="1631621"/>
            <a:ext cx="2009111" cy="2009111"/>
          </a:xfrm>
          <a:prstGeom prst="ellipse">
            <a:avLst/>
          </a:prstGeom>
          <a:solidFill>
            <a:srgbClr val="CD7E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pic>
        <p:nvPicPr>
          <p:cNvPr id="50" name="그래픽 49" descr="정의의 저울">
            <a:extLst>
              <a:ext uri="{FF2B5EF4-FFF2-40B4-BE49-F238E27FC236}">
                <a16:creationId xmlns:a16="http://schemas.microsoft.com/office/drawing/2014/main" id="{C003BB9C-B95E-440A-BD34-B7FF0764EB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2024908" y="2002611"/>
            <a:ext cx="1294309" cy="1294309"/>
          </a:xfrm>
          <a:prstGeom prst="rect">
            <a:avLst/>
          </a:prstGeom>
        </p:spPr>
      </p:pic>
      <p:pic>
        <p:nvPicPr>
          <p:cNvPr id="51" name="그래픽 50" descr="의사봉">
            <a:extLst>
              <a:ext uri="{FF2B5EF4-FFF2-40B4-BE49-F238E27FC236}">
                <a16:creationId xmlns:a16="http://schemas.microsoft.com/office/drawing/2014/main" id="{211DBC37-B8B6-4FD8-96B2-17A5A3A3D5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9022702" y="2008445"/>
            <a:ext cx="1294309" cy="1294309"/>
          </a:xfrm>
          <a:prstGeom prst="rect">
            <a:avLst/>
          </a:prstGeom>
        </p:spPr>
      </p:pic>
      <p:pic>
        <p:nvPicPr>
          <p:cNvPr id="52" name="그래픽 51" descr="계약">
            <a:extLst>
              <a:ext uri="{FF2B5EF4-FFF2-40B4-BE49-F238E27FC236}">
                <a16:creationId xmlns:a16="http://schemas.microsoft.com/office/drawing/2014/main" id="{1B2B7DA5-0958-498D-8455-3B9124B6AD1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5560241" y="2002611"/>
            <a:ext cx="1294309" cy="1294309"/>
          </a:xfrm>
          <a:prstGeom prst="rect">
            <a:avLst/>
          </a:prstGeom>
        </p:spPr>
      </p:pic>
      <p:pic>
        <p:nvPicPr>
          <p:cNvPr id="53" name="그림 52" descr="게임이(가) 표시된 사진&#10;&#10;자동 생성된 설명">
            <a:extLst>
              <a:ext uri="{FF2B5EF4-FFF2-40B4-BE49-F238E27FC236}">
                <a16:creationId xmlns:a16="http://schemas.microsoft.com/office/drawing/2014/main" id="{58A9D4B0-A1C4-46F7-900B-10F04A07EB9E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94" t="23531" r="32003" b="21926"/>
          <a:stretch/>
        </p:blipFill>
        <p:spPr>
          <a:xfrm>
            <a:off x="11164605" y="157156"/>
            <a:ext cx="670119" cy="667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3363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5A1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C42A6F8F-D7AA-44F6-BCEB-FCEC04D93C93}"/>
              </a:ext>
            </a:extLst>
          </p:cNvPr>
          <p:cNvCxnSpPr>
            <a:cxnSpLocks/>
          </p:cNvCxnSpPr>
          <p:nvPr/>
        </p:nvCxnSpPr>
        <p:spPr>
          <a:xfrm flipV="1">
            <a:off x="6513720" y="1"/>
            <a:ext cx="0" cy="6857999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>
            <a:extLst>
              <a:ext uri="{FF2B5EF4-FFF2-40B4-BE49-F238E27FC236}">
                <a16:creationId xmlns:a16="http://schemas.microsoft.com/office/drawing/2014/main" id="{66087AD2-A570-473D-93B1-3A1B8AEB3D4F}"/>
              </a:ext>
            </a:extLst>
          </p:cNvPr>
          <p:cNvSpPr/>
          <p:nvPr/>
        </p:nvSpPr>
        <p:spPr>
          <a:xfrm>
            <a:off x="6912167" y="2382492"/>
            <a:ext cx="5230337" cy="16866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28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산업재해 보상</a:t>
            </a:r>
            <a:endParaRPr lang="en-US" altLang="ko-KR" sz="28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8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산재보험급여 신청</a:t>
            </a:r>
            <a:endParaRPr lang="en-US" altLang="ko-KR" sz="28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8D9ACE1A-8E43-4AF1-B506-A6E9913F28AF}"/>
              </a:ext>
            </a:extLst>
          </p:cNvPr>
          <p:cNvGrpSpPr/>
          <p:nvPr/>
        </p:nvGrpSpPr>
        <p:grpSpPr>
          <a:xfrm>
            <a:off x="6301965" y="3481168"/>
            <a:ext cx="486076" cy="581698"/>
            <a:chOff x="6301965" y="3477782"/>
            <a:chExt cx="486076" cy="581698"/>
          </a:xfrm>
        </p:grpSpPr>
        <p:sp>
          <p:nvSpPr>
            <p:cNvPr id="13" name="타원 12">
              <a:extLst>
                <a:ext uri="{FF2B5EF4-FFF2-40B4-BE49-F238E27FC236}">
                  <a16:creationId xmlns:a16="http://schemas.microsoft.com/office/drawing/2014/main" id="{EBFEE373-8209-47CF-9C35-8D51B895EAD2}"/>
                </a:ext>
              </a:extLst>
            </p:cNvPr>
            <p:cNvSpPr/>
            <p:nvPr/>
          </p:nvSpPr>
          <p:spPr>
            <a:xfrm>
              <a:off x="6301965" y="3630131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7BD34705-49DB-4639-9854-68B69BD9A47B}"/>
                </a:ext>
              </a:extLst>
            </p:cNvPr>
            <p:cNvSpPr/>
            <p:nvPr/>
          </p:nvSpPr>
          <p:spPr>
            <a:xfrm>
              <a:off x="6309404" y="3477782"/>
              <a:ext cx="478637" cy="5816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2400" dirty="0">
                  <a:solidFill>
                    <a:srgbClr val="65A1D7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2400" dirty="0">
                <a:solidFill>
                  <a:srgbClr val="65A1D7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511A9202-183A-4A23-9A83-B2571BC3E320}"/>
              </a:ext>
            </a:extLst>
          </p:cNvPr>
          <p:cNvGrpSpPr/>
          <p:nvPr/>
        </p:nvGrpSpPr>
        <p:grpSpPr>
          <a:xfrm>
            <a:off x="6301965" y="2601588"/>
            <a:ext cx="486076" cy="581698"/>
            <a:chOff x="6301965" y="3477782"/>
            <a:chExt cx="486076" cy="581698"/>
          </a:xfrm>
        </p:grpSpPr>
        <p:sp>
          <p:nvSpPr>
            <p:cNvPr id="25" name="타원 24">
              <a:extLst>
                <a:ext uri="{FF2B5EF4-FFF2-40B4-BE49-F238E27FC236}">
                  <a16:creationId xmlns:a16="http://schemas.microsoft.com/office/drawing/2014/main" id="{4E1A0E21-A021-4842-A9F8-4153A6FC60CF}"/>
                </a:ext>
              </a:extLst>
            </p:cNvPr>
            <p:cNvSpPr/>
            <p:nvPr/>
          </p:nvSpPr>
          <p:spPr>
            <a:xfrm>
              <a:off x="6301965" y="3630131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EE9BEEF5-CA23-4DD6-A248-D1FC2F1D0CD6}"/>
                </a:ext>
              </a:extLst>
            </p:cNvPr>
            <p:cNvSpPr/>
            <p:nvPr/>
          </p:nvSpPr>
          <p:spPr>
            <a:xfrm>
              <a:off x="6309404" y="3477782"/>
              <a:ext cx="478637" cy="5816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2400" dirty="0">
                  <a:solidFill>
                    <a:srgbClr val="65A1D7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2400" dirty="0">
                <a:solidFill>
                  <a:srgbClr val="65A1D7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387DF1FD-ADF6-43EA-940E-68692B6F39A7}"/>
              </a:ext>
            </a:extLst>
          </p:cNvPr>
          <p:cNvSpPr/>
          <p:nvPr/>
        </p:nvSpPr>
        <p:spPr>
          <a:xfrm>
            <a:off x="-948723" y="1"/>
            <a:ext cx="796605" cy="398834"/>
          </a:xfrm>
          <a:prstGeom prst="rect">
            <a:avLst/>
          </a:prstGeom>
          <a:solidFill>
            <a:srgbClr val="65A1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3E68B701-6F46-4CC9-9B58-9DB19E8F4C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946" y="457119"/>
            <a:ext cx="5185239" cy="3088721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4F1082AB-E94C-43AC-9DE3-D7E831073D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5477" y="3769279"/>
            <a:ext cx="3244401" cy="2631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0760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>
            <a:extLst>
              <a:ext uri="{FF2B5EF4-FFF2-40B4-BE49-F238E27FC236}">
                <a16:creationId xmlns:a16="http://schemas.microsoft.com/office/drawing/2014/main" id="{2348AEA5-4DC0-45A6-95D8-56097FC54A21}"/>
              </a:ext>
            </a:extLst>
          </p:cNvPr>
          <p:cNvSpPr/>
          <p:nvPr/>
        </p:nvSpPr>
        <p:spPr>
          <a:xfrm>
            <a:off x="1" y="1634660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업무와 관련하여 부상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질병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장해를 입어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</a:t>
            </a:r>
            <a:r>
              <a:rPr lang="en-US" altLang="ko-KR" sz="2800" dirty="0">
                <a:solidFill>
                  <a:srgbClr val="65A1D7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4</a:t>
            </a:r>
            <a:r>
              <a:rPr lang="ko-KR" altLang="en-US" sz="2800" dirty="0">
                <a:solidFill>
                  <a:srgbClr val="65A1D7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일 이상 치료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가 필요한 경우</a:t>
            </a:r>
            <a:endParaRPr lang="en-US" altLang="ko-KR" sz="2800" dirty="0"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및 사망한 경우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800" dirty="0">
                <a:solidFill>
                  <a:srgbClr val="65A1D7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산재보험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으로 보상받을 수 있습니다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5F715F9E-1B7D-46E5-B8BE-240FB3A78F2B}"/>
              </a:ext>
            </a:extLst>
          </p:cNvPr>
          <p:cNvSpPr/>
          <p:nvPr/>
        </p:nvSpPr>
        <p:spPr>
          <a:xfrm>
            <a:off x="253022" y="386080"/>
            <a:ext cx="11186160" cy="914399"/>
          </a:xfrm>
          <a:prstGeom prst="roundRect">
            <a:avLst>
              <a:gd name="adj" fmla="val 50000"/>
            </a:avLst>
          </a:prstGeom>
          <a:solidFill>
            <a:srgbClr val="65A1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6D988FB-D913-4B6C-A637-009B77CDFE03}"/>
              </a:ext>
            </a:extLst>
          </p:cNvPr>
          <p:cNvSpPr/>
          <p:nvPr/>
        </p:nvSpPr>
        <p:spPr>
          <a:xfrm>
            <a:off x="1208459" y="528196"/>
            <a:ext cx="736658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산업재해 보상</a:t>
            </a: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DF8F10B1-C2F2-43A8-B594-681B9BEA216F}"/>
              </a:ext>
            </a:extLst>
          </p:cNvPr>
          <p:cNvGrpSpPr/>
          <p:nvPr/>
        </p:nvGrpSpPr>
        <p:grpSpPr>
          <a:xfrm>
            <a:off x="417567" y="397367"/>
            <a:ext cx="913377" cy="780463"/>
            <a:chOff x="5889346" y="3307906"/>
            <a:chExt cx="553844" cy="473247"/>
          </a:xfrm>
        </p:grpSpPr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804DC53B-42EC-4E70-B8BC-9A56D3B58537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BEF1A12E-761B-4AA8-82BB-2C37D8F681B5}"/>
                </a:ext>
              </a:extLst>
            </p:cNvPr>
            <p:cNvSpPr/>
            <p:nvPr/>
          </p:nvSpPr>
          <p:spPr>
            <a:xfrm>
              <a:off x="5964553" y="3307906"/>
              <a:ext cx="478637" cy="4269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3000" dirty="0">
                  <a:solidFill>
                    <a:srgbClr val="65A1D7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3000" dirty="0">
                <a:solidFill>
                  <a:srgbClr val="65A1D7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E837D565-C57A-42C8-B2D8-7EF854F63C08}"/>
              </a:ext>
            </a:extLst>
          </p:cNvPr>
          <p:cNvSpPr/>
          <p:nvPr/>
        </p:nvSpPr>
        <p:spPr>
          <a:xfrm>
            <a:off x="1153258" y="2843903"/>
            <a:ext cx="9829702" cy="293849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근로자가 잘못하여 다친 경우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사용자가 산재보험에 가입하지 않은 경우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비정규직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(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아르바이트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현장실습생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임시직 등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)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인 경우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외국인의 경우에도 산재보험으로 보상받을 수 있습니다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 </a:t>
            </a:r>
          </a:p>
          <a:p>
            <a:pPr>
              <a:lnSpc>
                <a:spcPct val="130000"/>
              </a:lnSpc>
            </a:pP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→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치료기간이 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4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일 미만이어서 산재보험으로 보상받을 수 없는 경우에는 근로기준법에 의해 </a:t>
            </a:r>
            <a:endParaRPr lang="en-US" altLang="ko-KR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>
              <a:lnSpc>
                <a:spcPct val="130000"/>
              </a:lnSpc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     사용자가 직접 보상해야 함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산업재해로 처리 시 요양급여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휴업급여 등 다양한 보상을 받을 수 있으므로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</a:p>
          <a:p>
            <a:pPr>
              <a:lnSpc>
                <a:spcPct val="130000"/>
              </a:lnSpc>
            </a:pP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 4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일 이상 치료 시에는 반드시 산업재해로 처리합니다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산재처리를 해도 보상이 부족할 경우 사용자에게 별도의 손해배상을 청구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(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손해배상청구소송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) </a:t>
            </a:r>
          </a:p>
          <a:p>
            <a:pPr>
              <a:lnSpc>
                <a:spcPct val="130000"/>
              </a:lnSpc>
            </a:pP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 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할 수 있습니다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</p:txBody>
      </p:sp>
      <p:pic>
        <p:nvPicPr>
          <p:cNvPr id="5" name="그림 4" descr="건물, 표지판, 소화전, 담장이(가) 표시된 사진&#10;&#10;자동 생성된 설명">
            <a:extLst>
              <a:ext uri="{FF2B5EF4-FFF2-40B4-BE49-F238E27FC236}">
                <a16:creationId xmlns:a16="http://schemas.microsoft.com/office/drawing/2014/main" id="{41A1AE23-9888-4C85-90BA-E5CE748CF1B8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8578" y="4704080"/>
            <a:ext cx="2106468" cy="1767840"/>
          </a:xfrm>
          <a:prstGeom prst="rect">
            <a:avLst/>
          </a:prstGeom>
        </p:spPr>
      </p:pic>
      <p:pic>
        <p:nvPicPr>
          <p:cNvPr id="3" name="그림 2" descr="테이블, 앉아있는, 방, 셔츠이(가) 표시된 사진&#10;&#10;자동 생성된 설명">
            <a:extLst>
              <a:ext uri="{FF2B5EF4-FFF2-40B4-BE49-F238E27FC236}">
                <a16:creationId xmlns:a16="http://schemas.microsoft.com/office/drawing/2014/main" id="{82171FE5-EF48-4418-9832-B5B61E1FD5C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5831" y="82909"/>
            <a:ext cx="1859691" cy="1306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82560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사각형: 둥근 모서리 9">
            <a:extLst>
              <a:ext uri="{FF2B5EF4-FFF2-40B4-BE49-F238E27FC236}">
                <a16:creationId xmlns:a16="http://schemas.microsoft.com/office/drawing/2014/main" id="{610AD658-7DD0-414B-BD09-CDA39143D660}"/>
              </a:ext>
            </a:extLst>
          </p:cNvPr>
          <p:cNvSpPr/>
          <p:nvPr/>
        </p:nvSpPr>
        <p:spPr>
          <a:xfrm>
            <a:off x="5537200" y="413568"/>
            <a:ext cx="6075633" cy="338553"/>
          </a:xfrm>
          <a:prstGeom prst="roundRect">
            <a:avLst>
              <a:gd name="adj" fmla="val 50000"/>
            </a:avLst>
          </a:prstGeom>
          <a:solidFill>
            <a:srgbClr val="65A1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6C539EE5-E525-4254-A196-8BBED2569329}"/>
              </a:ext>
            </a:extLst>
          </p:cNvPr>
          <p:cNvSpPr/>
          <p:nvPr/>
        </p:nvSpPr>
        <p:spPr>
          <a:xfrm>
            <a:off x="7431316" y="423270"/>
            <a:ext cx="362915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산재보험급여 신청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17E950D-8365-4BAA-8794-3E0B701702A2}"/>
              </a:ext>
            </a:extLst>
          </p:cNvPr>
          <p:cNvSpPr/>
          <p:nvPr/>
        </p:nvSpPr>
        <p:spPr>
          <a:xfrm>
            <a:off x="991602" y="282278"/>
            <a:ext cx="376908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200" b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산재보험급여의 종류</a:t>
            </a:r>
            <a:endParaRPr lang="en-US" altLang="ko-KR" sz="32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경기천년제목 Medium" panose="02020603020101020101" pitchFamily="18" charset="-127"/>
              <a:cs typeface="Arial" panose="020B0604020202020204" pitchFamily="34" charset="0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E11D8EF-5199-49F8-9DA1-C156FFA43A4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65A1D7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01</a:t>
            </a:r>
          </a:p>
        </p:txBody>
      </p:sp>
      <p:graphicFrame>
        <p:nvGraphicFramePr>
          <p:cNvPr id="5" name="표 5">
            <a:extLst>
              <a:ext uri="{FF2B5EF4-FFF2-40B4-BE49-F238E27FC236}">
                <a16:creationId xmlns:a16="http://schemas.microsoft.com/office/drawing/2014/main" id="{8EDAD131-B5F5-401E-84B4-C00A51E2B9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3164914"/>
              </p:ext>
            </p:extLst>
          </p:nvPr>
        </p:nvGraphicFramePr>
        <p:xfrm>
          <a:off x="991602" y="1438014"/>
          <a:ext cx="10068866" cy="48611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28265">
                  <a:extLst>
                    <a:ext uri="{9D8B030D-6E8A-4147-A177-3AD203B41FA5}">
                      <a16:colId xmlns:a16="http://schemas.microsoft.com/office/drawing/2014/main" val="347155345"/>
                    </a:ext>
                  </a:extLst>
                </a:gridCol>
                <a:gridCol w="8040601">
                  <a:extLst>
                    <a:ext uri="{9D8B030D-6E8A-4147-A177-3AD203B41FA5}">
                      <a16:colId xmlns:a16="http://schemas.microsoft.com/office/drawing/2014/main" val="1605758452"/>
                    </a:ext>
                  </a:extLst>
                </a:gridCol>
              </a:tblGrid>
              <a:tr h="6076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구분</a:t>
                      </a: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5A1D7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주요내용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5A1D7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3974033"/>
                  </a:ext>
                </a:extLst>
              </a:tr>
              <a:tr h="6076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요양급여</a:t>
                      </a: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8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업무상 재해가 완치될 때까지 치료비 지급</a:t>
                      </a:r>
                    </a:p>
                  </a:txBody>
                  <a:tcPr marL="180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8256843"/>
                  </a:ext>
                </a:extLst>
              </a:tr>
              <a:tr h="6076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휴업급여</a:t>
                      </a: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8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치료로 인해 일을 못할 경우 생계보호를 위한 비용 지급</a:t>
                      </a:r>
                    </a:p>
                  </a:txBody>
                  <a:tcPr marL="180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1417856"/>
                  </a:ext>
                </a:extLst>
              </a:tr>
              <a:tr h="6076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상병 보상연금</a:t>
                      </a: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8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치료개시 후 </a:t>
                      </a:r>
                      <a:r>
                        <a:rPr lang="en-US" altLang="ko-KR" sz="18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2</a:t>
                      </a:r>
                      <a:r>
                        <a:rPr lang="ko-KR" altLang="en-US" sz="18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년 경과후에도 치유되지 않을 시 휴업급여 대신 지급</a:t>
                      </a:r>
                    </a:p>
                  </a:txBody>
                  <a:tcPr marL="180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4693291"/>
                  </a:ext>
                </a:extLst>
              </a:tr>
              <a:tr h="6076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장해급여</a:t>
                      </a: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8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업무상 재해로 치료를 받았으나 장해가 남았을 경우 급여 지급</a:t>
                      </a:r>
                    </a:p>
                  </a:txBody>
                  <a:tcPr marL="180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2499528"/>
                  </a:ext>
                </a:extLst>
              </a:tr>
              <a:tr h="6076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간병급여</a:t>
                      </a: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8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치료를 끝낸 산재근로자가 치료 후 간병이 필요할 경우 지급</a:t>
                      </a:r>
                    </a:p>
                  </a:txBody>
                  <a:tcPr marL="180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9240275"/>
                  </a:ext>
                </a:extLst>
              </a:tr>
              <a:tr h="6076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유족급여</a:t>
                      </a: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8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업무상 재해로 근로자 사망 시 유족 생활보호를 위해 급여 지급</a:t>
                      </a:r>
                    </a:p>
                  </a:txBody>
                  <a:tcPr marL="180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2348184"/>
                  </a:ext>
                </a:extLst>
              </a:tr>
              <a:tr h="6076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8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장의비용</a:t>
                      </a: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8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사망한 근로자의 장례에 소요되는 비용 지급</a:t>
                      </a:r>
                    </a:p>
                  </a:txBody>
                  <a:tcPr marL="180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038621"/>
                  </a:ext>
                </a:extLst>
              </a:tr>
            </a:tbl>
          </a:graphicData>
        </a:graphic>
      </p:graphicFrame>
      <p:pic>
        <p:nvPicPr>
          <p:cNvPr id="9" name="그림 8" descr="테이블, 앉아있는, 방, 셔츠이(가) 표시된 사진&#10;&#10;자동 생성된 설명">
            <a:extLst>
              <a:ext uri="{FF2B5EF4-FFF2-40B4-BE49-F238E27FC236}">
                <a16:creationId xmlns:a16="http://schemas.microsoft.com/office/drawing/2014/main" id="{7C20BD13-58B3-4620-B72B-263FECDBBA39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9972" y="130717"/>
            <a:ext cx="952456" cy="669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33506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4F36D732-850D-4CF0-969D-FC6AC46D2F36}"/>
              </a:ext>
            </a:extLst>
          </p:cNvPr>
          <p:cNvSpPr/>
          <p:nvPr/>
        </p:nvSpPr>
        <p:spPr>
          <a:xfrm>
            <a:off x="1265608" y="2150371"/>
            <a:ext cx="102405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편의점 아르바이트 중 물건을 옮기다가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편의점 앞 빙판길에 미끄러져 허리와 발목을 다쳤습니다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400" dirty="0">
                <a:solidFill>
                  <a:srgbClr val="65A1D7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산업재해로 처리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할 수 있나요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?</a:t>
            </a: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7D55C7A8-E042-4766-B377-2A07A61FB3BC}"/>
              </a:ext>
            </a:extLst>
          </p:cNvPr>
          <p:cNvSpPr/>
          <p:nvPr/>
        </p:nvSpPr>
        <p:spPr>
          <a:xfrm>
            <a:off x="1265608" y="1613738"/>
            <a:ext cx="2558758" cy="425034"/>
          </a:xfrm>
          <a:prstGeom prst="roundRect">
            <a:avLst>
              <a:gd name="adj" fmla="val 50000"/>
            </a:avLst>
          </a:prstGeom>
          <a:solidFill>
            <a:srgbClr val="65A1D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9DE2DEB6-2CB8-479F-83C6-FCC52A287615}"/>
              </a:ext>
            </a:extLst>
          </p:cNvPr>
          <p:cNvSpPr/>
          <p:nvPr/>
        </p:nvSpPr>
        <p:spPr>
          <a:xfrm>
            <a:off x="1424068" y="1646502"/>
            <a:ext cx="2301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QUESTION 01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17E950D-8365-4BAA-8794-3E0B701702A2}"/>
              </a:ext>
            </a:extLst>
          </p:cNvPr>
          <p:cNvSpPr/>
          <p:nvPr/>
        </p:nvSpPr>
        <p:spPr>
          <a:xfrm>
            <a:off x="991602" y="282278"/>
            <a:ext cx="33478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Q&amp;A</a:t>
            </a: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2BDA74BA-6A56-400D-8E9B-176E8CDB84F2}"/>
              </a:ext>
            </a:extLst>
          </p:cNvPr>
          <p:cNvSpPr/>
          <p:nvPr/>
        </p:nvSpPr>
        <p:spPr>
          <a:xfrm>
            <a:off x="2245894" y="413568"/>
            <a:ext cx="9366939" cy="338553"/>
          </a:xfrm>
          <a:prstGeom prst="roundRect">
            <a:avLst>
              <a:gd name="adj" fmla="val 50000"/>
            </a:avLst>
          </a:prstGeom>
          <a:solidFill>
            <a:srgbClr val="65A1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E11D8EF-5199-49F8-9DA1-C156FFA43A4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65A1D7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02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BD65301-BF0D-4E1C-BDF4-5D1515850366}"/>
              </a:ext>
            </a:extLst>
          </p:cNvPr>
          <p:cNvSpPr/>
          <p:nvPr/>
        </p:nvSpPr>
        <p:spPr>
          <a:xfrm>
            <a:off x="7431316" y="423270"/>
            <a:ext cx="362915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산업재해 보상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B1885EBE-366D-447C-9761-0498A61916FC}"/>
              </a:ext>
            </a:extLst>
          </p:cNvPr>
          <p:cNvSpPr/>
          <p:nvPr/>
        </p:nvSpPr>
        <p:spPr>
          <a:xfrm>
            <a:off x="1265608" y="3965633"/>
            <a:ext cx="102405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주방보조 아르바이트를 하다가 </a:t>
            </a:r>
            <a:r>
              <a:rPr lang="ko-KR" altLang="en-US" sz="2400" dirty="0">
                <a:solidFill>
                  <a:srgbClr val="65A1D7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화상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을 입었습니다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사장님이 </a:t>
            </a:r>
            <a:r>
              <a:rPr lang="ko-KR" altLang="en-US" sz="2400" dirty="0">
                <a:solidFill>
                  <a:srgbClr val="65A1D7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치료비를 직접 주신다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고 합니다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산재처리를 하지 않고 치료비를 받아도 되나요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?</a:t>
            </a:r>
          </a:p>
        </p:txBody>
      </p:sp>
      <p:sp>
        <p:nvSpPr>
          <p:cNvPr id="12" name="사각형: 둥근 모서리 11">
            <a:extLst>
              <a:ext uri="{FF2B5EF4-FFF2-40B4-BE49-F238E27FC236}">
                <a16:creationId xmlns:a16="http://schemas.microsoft.com/office/drawing/2014/main" id="{02EF74F1-B210-4D00-91CB-3C30B9604D2F}"/>
              </a:ext>
            </a:extLst>
          </p:cNvPr>
          <p:cNvSpPr/>
          <p:nvPr/>
        </p:nvSpPr>
        <p:spPr>
          <a:xfrm>
            <a:off x="1265608" y="3429000"/>
            <a:ext cx="2558758" cy="425034"/>
          </a:xfrm>
          <a:prstGeom prst="roundRect">
            <a:avLst>
              <a:gd name="adj" fmla="val 50000"/>
            </a:avLst>
          </a:prstGeom>
          <a:solidFill>
            <a:srgbClr val="65A1D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87145D91-D122-459D-A801-DA4805F6C50F}"/>
              </a:ext>
            </a:extLst>
          </p:cNvPr>
          <p:cNvSpPr/>
          <p:nvPr/>
        </p:nvSpPr>
        <p:spPr>
          <a:xfrm>
            <a:off x="1424068" y="3461764"/>
            <a:ext cx="2301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QUESTION 02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08C477FE-D534-4148-95AC-377A09F7AC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45892" y="4796630"/>
            <a:ext cx="2124572" cy="1606283"/>
          </a:xfrm>
          <a:prstGeom prst="rect">
            <a:avLst/>
          </a:prstGeom>
        </p:spPr>
      </p:pic>
      <p:pic>
        <p:nvPicPr>
          <p:cNvPr id="20" name="그림 19" descr="테이블, 앉아있는, 방, 셔츠이(가) 표시된 사진&#10;&#10;자동 생성된 설명">
            <a:extLst>
              <a:ext uri="{FF2B5EF4-FFF2-40B4-BE49-F238E27FC236}">
                <a16:creationId xmlns:a16="http://schemas.microsoft.com/office/drawing/2014/main" id="{6B3A2DAA-520E-42B1-B27C-4E4B22D527A9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9972" y="130717"/>
            <a:ext cx="952456" cy="669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29825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>
            <a:extLst>
              <a:ext uri="{FF2B5EF4-FFF2-40B4-BE49-F238E27FC236}">
                <a16:creationId xmlns:a16="http://schemas.microsoft.com/office/drawing/2014/main" id="{2348AEA5-4DC0-45A6-95D8-56097FC54A21}"/>
              </a:ext>
            </a:extLst>
          </p:cNvPr>
          <p:cNvSpPr/>
          <p:nvPr/>
        </p:nvSpPr>
        <p:spPr>
          <a:xfrm>
            <a:off x="1" y="1890969"/>
            <a:ext cx="12192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산업재해 발생시에는 사업장 관할 근로복지공단에</a:t>
            </a:r>
            <a:endParaRPr lang="en-US" altLang="ko-KR" sz="2800" dirty="0"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 algn="ctr"/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근로자가 </a:t>
            </a:r>
            <a:r>
              <a:rPr lang="ko-KR" altLang="en-US" sz="2800" dirty="0">
                <a:solidFill>
                  <a:srgbClr val="65A1D7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산재보상 신청서</a:t>
            </a:r>
            <a:r>
              <a:rPr lang="ko-KR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를 제출하면 됩니다</a:t>
            </a:r>
            <a:r>
              <a:rPr lang="en-US" altLang="ko-KR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</a:t>
            </a:r>
          </a:p>
        </p:txBody>
      </p:sp>
      <p:sp>
        <p:nvSpPr>
          <p:cNvPr id="20" name="사각형: 둥근 모서리 19">
            <a:extLst>
              <a:ext uri="{FF2B5EF4-FFF2-40B4-BE49-F238E27FC236}">
                <a16:creationId xmlns:a16="http://schemas.microsoft.com/office/drawing/2014/main" id="{5F715F9E-1B7D-46E5-B8BE-240FB3A78F2B}"/>
              </a:ext>
            </a:extLst>
          </p:cNvPr>
          <p:cNvSpPr/>
          <p:nvPr/>
        </p:nvSpPr>
        <p:spPr>
          <a:xfrm>
            <a:off x="253022" y="386080"/>
            <a:ext cx="11186160" cy="914399"/>
          </a:xfrm>
          <a:prstGeom prst="roundRect">
            <a:avLst>
              <a:gd name="adj" fmla="val 50000"/>
            </a:avLst>
          </a:prstGeom>
          <a:solidFill>
            <a:srgbClr val="65A1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6D988FB-D913-4B6C-A637-009B77CDFE03}"/>
              </a:ext>
            </a:extLst>
          </p:cNvPr>
          <p:cNvSpPr/>
          <p:nvPr/>
        </p:nvSpPr>
        <p:spPr>
          <a:xfrm>
            <a:off x="1208459" y="528196"/>
            <a:ext cx="736658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산재보험급여 신청</a:t>
            </a: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id="{DF8F10B1-C2F2-43A8-B594-681B9BEA216F}"/>
              </a:ext>
            </a:extLst>
          </p:cNvPr>
          <p:cNvGrpSpPr/>
          <p:nvPr/>
        </p:nvGrpSpPr>
        <p:grpSpPr>
          <a:xfrm>
            <a:off x="417567" y="397367"/>
            <a:ext cx="913377" cy="780463"/>
            <a:chOff x="5889346" y="3307906"/>
            <a:chExt cx="553844" cy="473247"/>
          </a:xfrm>
        </p:grpSpPr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804DC53B-42EC-4E70-B8BC-9A56D3B58537}"/>
                </a:ext>
              </a:extLst>
            </p:cNvPr>
            <p:cNvSpPr/>
            <p:nvPr/>
          </p:nvSpPr>
          <p:spPr>
            <a:xfrm>
              <a:off x="5889346" y="3367846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BEF1A12E-761B-4AA8-82BB-2C37D8F681B5}"/>
                </a:ext>
              </a:extLst>
            </p:cNvPr>
            <p:cNvSpPr/>
            <p:nvPr/>
          </p:nvSpPr>
          <p:spPr>
            <a:xfrm>
              <a:off x="5964553" y="3307906"/>
              <a:ext cx="478637" cy="4269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3000" dirty="0">
                  <a:solidFill>
                    <a:srgbClr val="65A1D7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3000" dirty="0">
                <a:solidFill>
                  <a:srgbClr val="65A1D7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44FBAE88-6AD6-4DE3-8CC8-91846377D5C5}"/>
              </a:ext>
            </a:extLst>
          </p:cNvPr>
          <p:cNvSpPr/>
          <p:nvPr/>
        </p:nvSpPr>
        <p:spPr>
          <a:xfrm>
            <a:off x="936269" y="3082157"/>
            <a:ext cx="8612831" cy="293849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산재보상 신청권은 근로자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(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또는 보호자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)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에게 있습니다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회사가 처리해 주지 않거나 산재신청에 동의하지 않아도 근로자가 직접 신청할 수 있습니다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사업주는 근로자가 보험급여를 신청한 것을 이유로 근로자를 해고하거나 그 밖에 근로자에게 불이익한 처우를 할 수 없습니다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</a:t>
            </a:r>
          </a:p>
          <a:p>
            <a:pPr>
              <a:lnSpc>
                <a:spcPct val="130000"/>
              </a:lnSpc>
            </a:pP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    </a:t>
            </a:r>
            <a:r>
              <a:rPr lang="ko-KR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→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 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위반시 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2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년 이하 징역 또는 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2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천만원 이하 벌금</a:t>
            </a:r>
            <a:endParaRPr lang="en-US" altLang="ko-KR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산재보상 신청은 재해 발생 후 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3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년 이내에 신청할 수 있습니다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산업재해로 인정 받으려면 객관적인 근거가 필요하므로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증거자료를 잘 확보해 놓아야 합니다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 marL="285750" indent="-285750"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자세한 절차를 모를 때에는 전문가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(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공인노무사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)</a:t>
            </a:r>
            <a:r>
              <a:rPr lang="ko-KR" altLang="en-US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의 도움을 받아 처리하거나 근로복지공단에 문의합니다</a:t>
            </a:r>
            <a:r>
              <a:rPr lang="en-US" altLang="ko-KR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23162FD6-920C-420D-BC43-6E74D6CD575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5258"/>
          <a:stretch/>
        </p:blipFill>
        <p:spPr>
          <a:xfrm>
            <a:off x="9584361" y="3200400"/>
            <a:ext cx="1703400" cy="3129404"/>
          </a:xfrm>
          <a:prstGeom prst="rect">
            <a:avLst/>
          </a:prstGeom>
        </p:spPr>
      </p:pic>
      <p:pic>
        <p:nvPicPr>
          <p:cNvPr id="22" name="그림 21" descr="테이블, 앉아있는, 방, 셔츠이(가) 표시된 사진&#10;&#10;자동 생성된 설명">
            <a:extLst>
              <a:ext uri="{FF2B5EF4-FFF2-40B4-BE49-F238E27FC236}">
                <a16:creationId xmlns:a16="http://schemas.microsoft.com/office/drawing/2014/main" id="{DB3D6FB8-D2B8-48DB-9622-464F4879779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5831" y="82909"/>
            <a:ext cx="1859691" cy="1306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13932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>
            <a:extLst>
              <a:ext uri="{FF2B5EF4-FFF2-40B4-BE49-F238E27FC236}">
                <a16:creationId xmlns:a16="http://schemas.microsoft.com/office/drawing/2014/main" id="{517E950D-8365-4BAA-8794-3E0B701702A2}"/>
              </a:ext>
            </a:extLst>
          </p:cNvPr>
          <p:cNvSpPr/>
          <p:nvPr/>
        </p:nvSpPr>
        <p:spPr>
          <a:xfrm>
            <a:off x="991602" y="282278"/>
            <a:ext cx="538379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산업재해 발생시 행동요령</a:t>
            </a: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2BDA74BA-6A56-400D-8E9B-176E8CDB84F2}"/>
              </a:ext>
            </a:extLst>
          </p:cNvPr>
          <p:cNvSpPr/>
          <p:nvPr/>
        </p:nvSpPr>
        <p:spPr>
          <a:xfrm>
            <a:off x="5537200" y="413568"/>
            <a:ext cx="6075633" cy="338553"/>
          </a:xfrm>
          <a:prstGeom prst="roundRect">
            <a:avLst>
              <a:gd name="adj" fmla="val 50000"/>
            </a:avLst>
          </a:prstGeom>
          <a:solidFill>
            <a:srgbClr val="65A1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E11D8EF-5199-49F8-9DA1-C156FFA43A4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65A1D7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01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BD65301-BF0D-4E1C-BDF4-5D1515850366}"/>
              </a:ext>
            </a:extLst>
          </p:cNvPr>
          <p:cNvSpPr/>
          <p:nvPr/>
        </p:nvSpPr>
        <p:spPr>
          <a:xfrm>
            <a:off x="7431316" y="423270"/>
            <a:ext cx="362915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산재보험급여 신청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AEE5B368-97AE-40FD-B02C-73AE3C185D5E}"/>
              </a:ext>
            </a:extLst>
          </p:cNvPr>
          <p:cNvSpPr/>
          <p:nvPr/>
        </p:nvSpPr>
        <p:spPr>
          <a:xfrm>
            <a:off x="305579" y="1257647"/>
            <a:ext cx="2989284" cy="5186426"/>
          </a:xfrm>
          <a:prstGeom prst="rect">
            <a:avLst/>
          </a:prstGeom>
          <a:gradFill>
            <a:gsLst>
              <a:gs pos="0">
                <a:schemeClr val="tx1">
                  <a:alpha val="10000"/>
                </a:schemeClr>
              </a:gs>
              <a:gs pos="50400">
                <a:srgbClr val="000000">
                  <a:alpha val="40000"/>
                </a:srgbClr>
              </a:gs>
              <a:gs pos="100000">
                <a:schemeClr val="tx1">
                  <a:alpha val="10000"/>
                </a:schemeClr>
              </a:gs>
            </a:gsLst>
            <a:lin ang="54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CC9693A7-5AE9-4361-BB03-04E53C07280A}"/>
              </a:ext>
            </a:extLst>
          </p:cNvPr>
          <p:cNvSpPr/>
          <p:nvPr/>
        </p:nvSpPr>
        <p:spPr>
          <a:xfrm>
            <a:off x="656396" y="1257647"/>
            <a:ext cx="3229016" cy="518642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6" name="사다리꼴 5">
            <a:extLst>
              <a:ext uri="{FF2B5EF4-FFF2-40B4-BE49-F238E27FC236}">
                <a16:creationId xmlns:a16="http://schemas.microsoft.com/office/drawing/2014/main" id="{2FAE7704-FAF8-45AA-A7F2-7E04AD347D08}"/>
              </a:ext>
            </a:extLst>
          </p:cNvPr>
          <p:cNvSpPr/>
          <p:nvPr/>
        </p:nvSpPr>
        <p:spPr>
          <a:xfrm rot="16200000">
            <a:off x="-1460305" y="3733863"/>
            <a:ext cx="3990434" cy="233994"/>
          </a:xfrm>
          <a:prstGeom prst="trapezoid">
            <a:avLst>
              <a:gd name="adj" fmla="val 53378"/>
            </a:avLst>
          </a:prstGeom>
          <a:solidFill>
            <a:srgbClr val="1533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sz="140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6" name="자유형: 도형 15">
            <a:extLst>
              <a:ext uri="{FF2B5EF4-FFF2-40B4-BE49-F238E27FC236}">
                <a16:creationId xmlns:a16="http://schemas.microsoft.com/office/drawing/2014/main" id="{4E11D4D1-20B9-42CD-8F44-107F31B5DBAA}"/>
              </a:ext>
            </a:extLst>
          </p:cNvPr>
          <p:cNvSpPr/>
          <p:nvPr/>
        </p:nvSpPr>
        <p:spPr>
          <a:xfrm rot="5400000">
            <a:off x="-1224710" y="3616868"/>
            <a:ext cx="3753234" cy="467986"/>
          </a:xfrm>
          <a:custGeom>
            <a:avLst/>
            <a:gdLst>
              <a:gd name="connsiteX0" fmla="*/ 509676 w 4588052"/>
              <a:gd name="connsiteY0" fmla="*/ 0 h 467986"/>
              <a:gd name="connsiteX1" fmla="*/ 4078376 w 4588052"/>
              <a:gd name="connsiteY1" fmla="*/ 0 h 467986"/>
              <a:gd name="connsiteX2" fmla="*/ 4582277 w 4588052"/>
              <a:gd name="connsiteY2" fmla="*/ 410691 h 467986"/>
              <a:gd name="connsiteX3" fmla="*/ 4588052 w 4588052"/>
              <a:gd name="connsiteY3" fmla="*/ 467986 h 467986"/>
              <a:gd name="connsiteX4" fmla="*/ 0 w 4588052"/>
              <a:gd name="connsiteY4" fmla="*/ 467986 h 467986"/>
              <a:gd name="connsiteX5" fmla="*/ 5776 w 4588052"/>
              <a:gd name="connsiteY5" fmla="*/ 410691 h 467986"/>
              <a:gd name="connsiteX6" fmla="*/ 509676 w 4588052"/>
              <a:gd name="connsiteY6" fmla="*/ 0 h 467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88052" h="467986">
                <a:moveTo>
                  <a:pt x="509676" y="0"/>
                </a:moveTo>
                <a:lnTo>
                  <a:pt x="4078376" y="0"/>
                </a:lnTo>
                <a:cubicBezTo>
                  <a:pt x="4326936" y="0"/>
                  <a:pt x="4534315" y="176310"/>
                  <a:pt x="4582277" y="410691"/>
                </a:cubicBezTo>
                <a:lnTo>
                  <a:pt x="4588052" y="467986"/>
                </a:lnTo>
                <a:lnTo>
                  <a:pt x="0" y="467986"/>
                </a:lnTo>
                <a:lnTo>
                  <a:pt x="5776" y="410691"/>
                </a:lnTo>
                <a:cubicBezTo>
                  <a:pt x="53737" y="176310"/>
                  <a:pt x="261117" y="0"/>
                  <a:pt x="509676" y="0"/>
                </a:cubicBezTo>
                <a:close/>
              </a:path>
            </a:pathLst>
          </a:custGeom>
          <a:solidFill>
            <a:srgbClr val="65A1D7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sz="140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42EA7DCB-F3CB-4169-8385-45DB708D7F29}"/>
              </a:ext>
            </a:extLst>
          </p:cNvPr>
          <p:cNvSpPr/>
          <p:nvPr/>
        </p:nvSpPr>
        <p:spPr>
          <a:xfrm>
            <a:off x="3258590" y="1257647"/>
            <a:ext cx="2989284" cy="5186426"/>
          </a:xfrm>
          <a:prstGeom prst="rect">
            <a:avLst/>
          </a:prstGeom>
          <a:gradFill>
            <a:gsLst>
              <a:gs pos="0">
                <a:schemeClr val="tx1">
                  <a:alpha val="10000"/>
                </a:schemeClr>
              </a:gs>
              <a:gs pos="50400">
                <a:srgbClr val="000000">
                  <a:alpha val="40000"/>
                </a:srgbClr>
              </a:gs>
              <a:gs pos="100000">
                <a:schemeClr val="tx1">
                  <a:alpha val="10000"/>
                </a:schemeClr>
              </a:gs>
            </a:gsLst>
            <a:lin ang="54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24003F14-E638-4EBB-9493-C3F98953F348}"/>
              </a:ext>
            </a:extLst>
          </p:cNvPr>
          <p:cNvSpPr/>
          <p:nvPr/>
        </p:nvSpPr>
        <p:spPr>
          <a:xfrm>
            <a:off x="3609407" y="1257647"/>
            <a:ext cx="3229016" cy="518642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6" name="사다리꼴 25">
            <a:extLst>
              <a:ext uri="{FF2B5EF4-FFF2-40B4-BE49-F238E27FC236}">
                <a16:creationId xmlns:a16="http://schemas.microsoft.com/office/drawing/2014/main" id="{FF6A54FB-A6D5-4214-AC10-6059953905D7}"/>
              </a:ext>
            </a:extLst>
          </p:cNvPr>
          <p:cNvSpPr/>
          <p:nvPr/>
        </p:nvSpPr>
        <p:spPr>
          <a:xfrm rot="16200000">
            <a:off x="1492706" y="3733863"/>
            <a:ext cx="3990434" cy="233994"/>
          </a:xfrm>
          <a:prstGeom prst="trapezoid">
            <a:avLst>
              <a:gd name="adj" fmla="val 53378"/>
            </a:avLst>
          </a:prstGeom>
          <a:solidFill>
            <a:srgbClr val="1533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sz="140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7" name="자유형: 도형 26">
            <a:extLst>
              <a:ext uri="{FF2B5EF4-FFF2-40B4-BE49-F238E27FC236}">
                <a16:creationId xmlns:a16="http://schemas.microsoft.com/office/drawing/2014/main" id="{C64B2369-898E-4292-9C77-5A2F7A93CA60}"/>
              </a:ext>
            </a:extLst>
          </p:cNvPr>
          <p:cNvSpPr/>
          <p:nvPr/>
        </p:nvSpPr>
        <p:spPr>
          <a:xfrm rot="5400000">
            <a:off x="1728301" y="3616868"/>
            <a:ext cx="3753234" cy="467986"/>
          </a:xfrm>
          <a:custGeom>
            <a:avLst/>
            <a:gdLst>
              <a:gd name="connsiteX0" fmla="*/ 509676 w 4588052"/>
              <a:gd name="connsiteY0" fmla="*/ 0 h 467986"/>
              <a:gd name="connsiteX1" fmla="*/ 4078376 w 4588052"/>
              <a:gd name="connsiteY1" fmla="*/ 0 h 467986"/>
              <a:gd name="connsiteX2" fmla="*/ 4582277 w 4588052"/>
              <a:gd name="connsiteY2" fmla="*/ 410691 h 467986"/>
              <a:gd name="connsiteX3" fmla="*/ 4588052 w 4588052"/>
              <a:gd name="connsiteY3" fmla="*/ 467986 h 467986"/>
              <a:gd name="connsiteX4" fmla="*/ 0 w 4588052"/>
              <a:gd name="connsiteY4" fmla="*/ 467986 h 467986"/>
              <a:gd name="connsiteX5" fmla="*/ 5776 w 4588052"/>
              <a:gd name="connsiteY5" fmla="*/ 410691 h 467986"/>
              <a:gd name="connsiteX6" fmla="*/ 509676 w 4588052"/>
              <a:gd name="connsiteY6" fmla="*/ 0 h 467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88052" h="467986">
                <a:moveTo>
                  <a:pt x="509676" y="0"/>
                </a:moveTo>
                <a:lnTo>
                  <a:pt x="4078376" y="0"/>
                </a:lnTo>
                <a:cubicBezTo>
                  <a:pt x="4326936" y="0"/>
                  <a:pt x="4534315" y="176310"/>
                  <a:pt x="4582277" y="410691"/>
                </a:cubicBezTo>
                <a:lnTo>
                  <a:pt x="4588052" y="467986"/>
                </a:lnTo>
                <a:lnTo>
                  <a:pt x="0" y="467986"/>
                </a:lnTo>
                <a:lnTo>
                  <a:pt x="5776" y="410691"/>
                </a:lnTo>
                <a:cubicBezTo>
                  <a:pt x="53737" y="176310"/>
                  <a:pt x="261117" y="0"/>
                  <a:pt x="509676" y="0"/>
                </a:cubicBezTo>
                <a:close/>
              </a:path>
            </a:pathLst>
          </a:custGeom>
          <a:solidFill>
            <a:srgbClr val="65A1D7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sz="140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F1FDB8C0-B436-43F0-8F4A-88EDC6F5EDBE}"/>
              </a:ext>
            </a:extLst>
          </p:cNvPr>
          <p:cNvSpPr/>
          <p:nvPr/>
        </p:nvSpPr>
        <p:spPr>
          <a:xfrm>
            <a:off x="6211601" y="1257647"/>
            <a:ext cx="2989284" cy="5186426"/>
          </a:xfrm>
          <a:prstGeom prst="rect">
            <a:avLst/>
          </a:prstGeom>
          <a:gradFill>
            <a:gsLst>
              <a:gs pos="0">
                <a:schemeClr val="tx1">
                  <a:alpha val="10000"/>
                </a:schemeClr>
              </a:gs>
              <a:gs pos="50400">
                <a:srgbClr val="000000">
                  <a:alpha val="40000"/>
                </a:srgbClr>
              </a:gs>
              <a:gs pos="100000">
                <a:schemeClr val="tx1">
                  <a:alpha val="10000"/>
                </a:schemeClr>
              </a:gs>
            </a:gsLst>
            <a:lin ang="54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5F1CE2B1-9FE6-45E0-A462-1D028F2A6393}"/>
              </a:ext>
            </a:extLst>
          </p:cNvPr>
          <p:cNvSpPr/>
          <p:nvPr/>
        </p:nvSpPr>
        <p:spPr>
          <a:xfrm>
            <a:off x="6562418" y="1257647"/>
            <a:ext cx="3229016" cy="518642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31" name="사다리꼴 30">
            <a:extLst>
              <a:ext uri="{FF2B5EF4-FFF2-40B4-BE49-F238E27FC236}">
                <a16:creationId xmlns:a16="http://schemas.microsoft.com/office/drawing/2014/main" id="{1C0E82EE-2E7C-4D0C-86A2-DA3F49FCB016}"/>
              </a:ext>
            </a:extLst>
          </p:cNvPr>
          <p:cNvSpPr/>
          <p:nvPr/>
        </p:nvSpPr>
        <p:spPr>
          <a:xfrm rot="16200000">
            <a:off x="4445717" y="3733863"/>
            <a:ext cx="3990434" cy="233994"/>
          </a:xfrm>
          <a:prstGeom prst="trapezoid">
            <a:avLst>
              <a:gd name="adj" fmla="val 53378"/>
            </a:avLst>
          </a:prstGeom>
          <a:solidFill>
            <a:srgbClr val="1533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sz="140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32" name="자유형: 도형 31">
            <a:extLst>
              <a:ext uri="{FF2B5EF4-FFF2-40B4-BE49-F238E27FC236}">
                <a16:creationId xmlns:a16="http://schemas.microsoft.com/office/drawing/2014/main" id="{4ABFAA04-56FE-4472-99AF-1F6AE95864A8}"/>
              </a:ext>
            </a:extLst>
          </p:cNvPr>
          <p:cNvSpPr/>
          <p:nvPr/>
        </p:nvSpPr>
        <p:spPr>
          <a:xfrm rot="5400000">
            <a:off x="4681312" y="3616868"/>
            <a:ext cx="3753234" cy="467986"/>
          </a:xfrm>
          <a:custGeom>
            <a:avLst/>
            <a:gdLst>
              <a:gd name="connsiteX0" fmla="*/ 509676 w 4588052"/>
              <a:gd name="connsiteY0" fmla="*/ 0 h 467986"/>
              <a:gd name="connsiteX1" fmla="*/ 4078376 w 4588052"/>
              <a:gd name="connsiteY1" fmla="*/ 0 h 467986"/>
              <a:gd name="connsiteX2" fmla="*/ 4582277 w 4588052"/>
              <a:gd name="connsiteY2" fmla="*/ 410691 h 467986"/>
              <a:gd name="connsiteX3" fmla="*/ 4588052 w 4588052"/>
              <a:gd name="connsiteY3" fmla="*/ 467986 h 467986"/>
              <a:gd name="connsiteX4" fmla="*/ 0 w 4588052"/>
              <a:gd name="connsiteY4" fmla="*/ 467986 h 467986"/>
              <a:gd name="connsiteX5" fmla="*/ 5776 w 4588052"/>
              <a:gd name="connsiteY5" fmla="*/ 410691 h 467986"/>
              <a:gd name="connsiteX6" fmla="*/ 509676 w 4588052"/>
              <a:gd name="connsiteY6" fmla="*/ 0 h 467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88052" h="467986">
                <a:moveTo>
                  <a:pt x="509676" y="0"/>
                </a:moveTo>
                <a:lnTo>
                  <a:pt x="4078376" y="0"/>
                </a:lnTo>
                <a:cubicBezTo>
                  <a:pt x="4326936" y="0"/>
                  <a:pt x="4534315" y="176310"/>
                  <a:pt x="4582277" y="410691"/>
                </a:cubicBezTo>
                <a:lnTo>
                  <a:pt x="4588052" y="467986"/>
                </a:lnTo>
                <a:lnTo>
                  <a:pt x="0" y="467986"/>
                </a:lnTo>
                <a:lnTo>
                  <a:pt x="5776" y="410691"/>
                </a:lnTo>
                <a:cubicBezTo>
                  <a:pt x="53737" y="176310"/>
                  <a:pt x="261117" y="0"/>
                  <a:pt x="509676" y="0"/>
                </a:cubicBezTo>
                <a:close/>
              </a:path>
            </a:pathLst>
          </a:custGeom>
          <a:solidFill>
            <a:srgbClr val="65A1D7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sz="140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5E3DEF0B-23D8-416B-A15B-87A5FFE3C8F3}"/>
              </a:ext>
            </a:extLst>
          </p:cNvPr>
          <p:cNvSpPr/>
          <p:nvPr/>
        </p:nvSpPr>
        <p:spPr>
          <a:xfrm>
            <a:off x="9164612" y="1257647"/>
            <a:ext cx="2989284" cy="5186426"/>
          </a:xfrm>
          <a:prstGeom prst="rect">
            <a:avLst/>
          </a:prstGeom>
          <a:gradFill>
            <a:gsLst>
              <a:gs pos="0">
                <a:schemeClr val="tx1">
                  <a:alpha val="10000"/>
                </a:schemeClr>
              </a:gs>
              <a:gs pos="50400">
                <a:srgbClr val="000000">
                  <a:alpha val="40000"/>
                </a:srgbClr>
              </a:gs>
              <a:gs pos="100000">
                <a:schemeClr val="tx1">
                  <a:alpha val="10000"/>
                </a:schemeClr>
              </a:gs>
            </a:gsLst>
            <a:lin ang="54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0BCB855B-7D30-4847-B9B7-CEB31A088701}"/>
              </a:ext>
            </a:extLst>
          </p:cNvPr>
          <p:cNvSpPr/>
          <p:nvPr/>
        </p:nvSpPr>
        <p:spPr>
          <a:xfrm>
            <a:off x="9515429" y="1257647"/>
            <a:ext cx="3229016" cy="5186426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36" name="사다리꼴 35">
            <a:extLst>
              <a:ext uri="{FF2B5EF4-FFF2-40B4-BE49-F238E27FC236}">
                <a16:creationId xmlns:a16="http://schemas.microsoft.com/office/drawing/2014/main" id="{BE252767-9F2C-4271-9408-7E4E2D5F122B}"/>
              </a:ext>
            </a:extLst>
          </p:cNvPr>
          <p:cNvSpPr/>
          <p:nvPr/>
        </p:nvSpPr>
        <p:spPr>
          <a:xfrm rot="16200000">
            <a:off x="7398728" y="3733863"/>
            <a:ext cx="3990434" cy="233994"/>
          </a:xfrm>
          <a:prstGeom prst="trapezoid">
            <a:avLst>
              <a:gd name="adj" fmla="val 53378"/>
            </a:avLst>
          </a:prstGeom>
          <a:solidFill>
            <a:srgbClr val="1533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sz="140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37" name="자유형: 도형 36">
            <a:extLst>
              <a:ext uri="{FF2B5EF4-FFF2-40B4-BE49-F238E27FC236}">
                <a16:creationId xmlns:a16="http://schemas.microsoft.com/office/drawing/2014/main" id="{D98CCF2A-581B-41EA-8500-BF533D534436}"/>
              </a:ext>
            </a:extLst>
          </p:cNvPr>
          <p:cNvSpPr/>
          <p:nvPr/>
        </p:nvSpPr>
        <p:spPr>
          <a:xfrm rot="5400000">
            <a:off x="7634323" y="3616868"/>
            <a:ext cx="3753234" cy="467986"/>
          </a:xfrm>
          <a:custGeom>
            <a:avLst/>
            <a:gdLst>
              <a:gd name="connsiteX0" fmla="*/ 509676 w 4588052"/>
              <a:gd name="connsiteY0" fmla="*/ 0 h 467986"/>
              <a:gd name="connsiteX1" fmla="*/ 4078376 w 4588052"/>
              <a:gd name="connsiteY1" fmla="*/ 0 h 467986"/>
              <a:gd name="connsiteX2" fmla="*/ 4582277 w 4588052"/>
              <a:gd name="connsiteY2" fmla="*/ 410691 h 467986"/>
              <a:gd name="connsiteX3" fmla="*/ 4588052 w 4588052"/>
              <a:gd name="connsiteY3" fmla="*/ 467986 h 467986"/>
              <a:gd name="connsiteX4" fmla="*/ 0 w 4588052"/>
              <a:gd name="connsiteY4" fmla="*/ 467986 h 467986"/>
              <a:gd name="connsiteX5" fmla="*/ 5776 w 4588052"/>
              <a:gd name="connsiteY5" fmla="*/ 410691 h 467986"/>
              <a:gd name="connsiteX6" fmla="*/ 509676 w 4588052"/>
              <a:gd name="connsiteY6" fmla="*/ 0 h 4679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588052" h="467986">
                <a:moveTo>
                  <a:pt x="509676" y="0"/>
                </a:moveTo>
                <a:lnTo>
                  <a:pt x="4078376" y="0"/>
                </a:lnTo>
                <a:cubicBezTo>
                  <a:pt x="4326936" y="0"/>
                  <a:pt x="4534315" y="176310"/>
                  <a:pt x="4582277" y="410691"/>
                </a:cubicBezTo>
                <a:lnTo>
                  <a:pt x="4588052" y="467986"/>
                </a:lnTo>
                <a:lnTo>
                  <a:pt x="0" y="467986"/>
                </a:lnTo>
                <a:lnTo>
                  <a:pt x="5776" y="410691"/>
                </a:lnTo>
                <a:cubicBezTo>
                  <a:pt x="53737" y="176310"/>
                  <a:pt x="261117" y="0"/>
                  <a:pt x="509676" y="0"/>
                </a:cubicBezTo>
                <a:close/>
              </a:path>
            </a:pathLst>
          </a:custGeom>
          <a:solidFill>
            <a:srgbClr val="65A1D7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sz="140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pic>
        <p:nvPicPr>
          <p:cNvPr id="9" name="그림 8" descr="플레이트, 표지판, 거리이(가) 표시된 사진&#10;&#10;자동 생성된 설명">
            <a:extLst>
              <a:ext uri="{FF2B5EF4-FFF2-40B4-BE49-F238E27FC236}">
                <a16:creationId xmlns:a16="http://schemas.microsoft.com/office/drawing/2014/main" id="{5EB76BF4-81ED-40D0-80B5-70BC6E49523A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9262" y="2655933"/>
            <a:ext cx="578300" cy="578298"/>
          </a:xfrm>
          <a:prstGeom prst="rect">
            <a:avLst/>
          </a:prstGeom>
        </p:spPr>
      </p:pic>
      <p:sp>
        <p:nvSpPr>
          <p:cNvPr id="38" name="직사각형 37">
            <a:extLst>
              <a:ext uri="{FF2B5EF4-FFF2-40B4-BE49-F238E27FC236}">
                <a16:creationId xmlns:a16="http://schemas.microsoft.com/office/drawing/2014/main" id="{D96FAC8E-BA08-4D30-BAC8-CF261B673D3D}"/>
              </a:ext>
            </a:extLst>
          </p:cNvPr>
          <p:cNvSpPr/>
          <p:nvPr/>
        </p:nvSpPr>
        <p:spPr>
          <a:xfrm>
            <a:off x="1129313" y="3318327"/>
            <a:ext cx="199819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600" dirty="0">
                <a:solidFill>
                  <a:srgbClr val="65A1D7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행동요령 </a:t>
            </a:r>
            <a:r>
              <a:rPr lang="en-US" altLang="ko-KR" sz="1600" dirty="0">
                <a:solidFill>
                  <a:srgbClr val="65A1D7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1</a:t>
            </a:r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id="{1F0E5391-2EE8-4BDA-94CA-0B4D592D9286}"/>
              </a:ext>
            </a:extLst>
          </p:cNvPr>
          <p:cNvSpPr/>
          <p:nvPr/>
        </p:nvSpPr>
        <p:spPr>
          <a:xfrm>
            <a:off x="1078513" y="4030126"/>
            <a:ext cx="216554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산재발생 시간</a:t>
            </a:r>
            <a:r>
              <a:rPr lang="en-US" altLang="ko-KR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사유</a:t>
            </a:r>
            <a:r>
              <a:rPr lang="en-US" altLang="ko-KR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현장상황 등을 자세히 기록합니다</a:t>
            </a:r>
            <a:r>
              <a:rPr lang="en-US" altLang="ko-KR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 algn="ctr"/>
            <a:r>
              <a:rPr lang="en-US" altLang="ko-KR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(</a:t>
            </a:r>
            <a:r>
              <a:rPr lang="ko-KR" altLang="en-US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기록이 힘든 경우 음성 녹음</a:t>
            </a:r>
            <a:r>
              <a:rPr lang="en-US" altLang="ko-KR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)</a:t>
            </a:r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35BA41EF-84E7-4C99-821B-48002FACA0BB}"/>
              </a:ext>
            </a:extLst>
          </p:cNvPr>
          <p:cNvSpPr/>
          <p:nvPr/>
        </p:nvSpPr>
        <p:spPr>
          <a:xfrm rot="16200000">
            <a:off x="-347192" y="3681584"/>
            <a:ext cx="199819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6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Step 1</a:t>
            </a:r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id="{CAEB959D-73F7-4D1D-BE0D-B244F6CDE236}"/>
              </a:ext>
            </a:extLst>
          </p:cNvPr>
          <p:cNvSpPr/>
          <p:nvPr/>
        </p:nvSpPr>
        <p:spPr>
          <a:xfrm rot="16200000">
            <a:off x="2605819" y="3681583"/>
            <a:ext cx="199819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6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Step 2</a:t>
            </a:r>
          </a:p>
        </p:txBody>
      </p:sp>
      <p:sp>
        <p:nvSpPr>
          <p:cNvPr id="45" name="직사각형 44">
            <a:extLst>
              <a:ext uri="{FF2B5EF4-FFF2-40B4-BE49-F238E27FC236}">
                <a16:creationId xmlns:a16="http://schemas.microsoft.com/office/drawing/2014/main" id="{C860FB62-0584-4676-B08E-229DC8BDC111}"/>
              </a:ext>
            </a:extLst>
          </p:cNvPr>
          <p:cNvSpPr/>
          <p:nvPr/>
        </p:nvSpPr>
        <p:spPr>
          <a:xfrm>
            <a:off x="4082324" y="3318327"/>
            <a:ext cx="199819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600" dirty="0">
                <a:solidFill>
                  <a:srgbClr val="65A1D7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행동요령 </a:t>
            </a:r>
            <a:r>
              <a:rPr lang="en-US" altLang="ko-KR" sz="1600" dirty="0">
                <a:solidFill>
                  <a:srgbClr val="65A1D7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2</a:t>
            </a:r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46" name="직사각형 45">
            <a:extLst>
              <a:ext uri="{FF2B5EF4-FFF2-40B4-BE49-F238E27FC236}">
                <a16:creationId xmlns:a16="http://schemas.microsoft.com/office/drawing/2014/main" id="{9B8B6FEC-23CC-4DFA-B848-E3BACEAE0B58}"/>
              </a:ext>
            </a:extLst>
          </p:cNvPr>
          <p:cNvSpPr/>
          <p:nvPr/>
        </p:nvSpPr>
        <p:spPr>
          <a:xfrm>
            <a:off x="4021364" y="4030126"/>
            <a:ext cx="216554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많이 다쳤을 경우에는 </a:t>
            </a:r>
            <a:r>
              <a:rPr lang="en-US" altLang="ko-KR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119 </a:t>
            </a:r>
            <a:r>
              <a:rPr lang="ko-KR" altLang="en-US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응급차량을 불러 병원으로 이송합니다</a:t>
            </a:r>
            <a:r>
              <a:rPr lang="en-US" altLang="ko-KR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  <a:p>
            <a:pPr algn="ctr"/>
            <a:r>
              <a:rPr lang="en-US" altLang="ko-KR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(</a:t>
            </a:r>
            <a:r>
              <a:rPr lang="ko-KR" altLang="en-US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응급차량 기록이 증빙으로 활용될 수 있습니다</a:t>
            </a:r>
            <a:r>
              <a:rPr lang="en-US" altLang="ko-KR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.)</a:t>
            </a:r>
          </a:p>
        </p:txBody>
      </p:sp>
      <p:sp>
        <p:nvSpPr>
          <p:cNvPr id="49" name="직사각형 48">
            <a:extLst>
              <a:ext uri="{FF2B5EF4-FFF2-40B4-BE49-F238E27FC236}">
                <a16:creationId xmlns:a16="http://schemas.microsoft.com/office/drawing/2014/main" id="{B0B8D4C8-371F-4152-9B25-9046681B2530}"/>
              </a:ext>
            </a:extLst>
          </p:cNvPr>
          <p:cNvSpPr/>
          <p:nvPr/>
        </p:nvSpPr>
        <p:spPr>
          <a:xfrm rot="16200000">
            <a:off x="5558830" y="3681583"/>
            <a:ext cx="199819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6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Step 3</a:t>
            </a:r>
          </a:p>
        </p:txBody>
      </p:sp>
      <p:sp>
        <p:nvSpPr>
          <p:cNvPr id="51" name="직사각형 50">
            <a:extLst>
              <a:ext uri="{FF2B5EF4-FFF2-40B4-BE49-F238E27FC236}">
                <a16:creationId xmlns:a16="http://schemas.microsoft.com/office/drawing/2014/main" id="{727613D3-7B53-4F7A-9B7F-7C12F6513057}"/>
              </a:ext>
            </a:extLst>
          </p:cNvPr>
          <p:cNvSpPr/>
          <p:nvPr/>
        </p:nvSpPr>
        <p:spPr>
          <a:xfrm>
            <a:off x="7035335" y="3318327"/>
            <a:ext cx="199819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600" dirty="0">
                <a:solidFill>
                  <a:srgbClr val="65A1D7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행동요령 </a:t>
            </a:r>
            <a:r>
              <a:rPr lang="en-US" altLang="ko-KR" sz="1600" dirty="0">
                <a:solidFill>
                  <a:srgbClr val="65A1D7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3</a:t>
            </a:r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52" name="직사각형 51">
            <a:extLst>
              <a:ext uri="{FF2B5EF4-FFF2-40B4-BE49-F238E27FC236}">
                <a16:creationId xmlns:a16="http://schemas.microsoft.com/office/drawing/2014/main" id="{9D998D93-B6F3-4EAE-91D6-DABF6F1DAE27}"/>
              </a:ext>
            </a:extLst>
          </p:cNvPr>
          <p:cNvSpPr/>
          <p:nvPr/>
        </p:nvSpPr>
        <p:spPr>
          <a:xfrm>
            <a:off x="6984536" y="4030126"/>
            <a:ext cx="20955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병원진료 시에는 다친 상황을 있는 그대로 설명하고 일하다가 </a:t>
            </a:r>
            <a:endParaRPr lang="en-US" altLang="ko-KR" dirty="0"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  <a:p>
            <a:pPr algn="ctr"/>
            <a:r>
              <a:rPr lang="ko-KR" altLang="en-US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다쳤음을 강조합니다</a:t>
            </a:r>
            <a:r>
              <a:rPr lang="en-US" altLang="ko-KR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</a:t>
            </a:r>
          </a:p>
        </p:txBody>
      </p:sp>
      <p:sp>
        <p:nvSpPr>
          <p:cNvPr id="56" name="직사각형 55">
            <a:extLst>
              <a:ext uri="{FF2B5EF4-FFF2-40B4-BE49-F238E27FC236}">
                <a16:creationId xmlns:a16="http://schemas.microsoft.com/office/drawing/2014/main" id="{88BBAF93-3E8E-4CB2-8C23-03004E964277}"/>
              </a:ext>
            </a:extLst>
          </p:cNvPr>
          <p:cNvSpPr/>
          <p:nvPr/>
        </p:nvSpPr>
        <p:spPr>
          <a:xfrm rot="16200000">
            <a:off x="8511841" y="3681583"/>
            <a:ext cx="199819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sz="16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Step 4</a:t>
            </a:r>
          </a:p>
        </p:txBody>
      </p:sp>
      <p:sp>
        <p:nvSpPr>
          <p:cNvPr id="58" name="직사각형 57">
            <a:extLst>
              <a:ext uri="{FF2B5EF4-FFF2-40B4-BE49-F238E27FC236}">
                <a16:creationId xmlns:a16="http://schemas.microsoft.com/office/drawing/2014/main" id="{403B33E5-BBC5-4C0F-B3C6-424C70E8A177}"/>
              </a:ext>
            </a:extLst>
          </p:cNvPr>
          <p:cNvSpPr/>
          <p:nvPr/>
        </p:nvSpPr>
        <p:spPr>
          <a:xfrm>
            <a:off x="9988346" y="3318327"/>
            <a:ext cx="199819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600" dirty="0">
                <a:solidFill>
                  <a:srgbClr val="65A1D7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행동요령 </a:t>
            </a:r>
            <a:r>
              <a:rPr lang="en-US" altLang="ko-KR" sz="1600" dirty="0">
                <a:solidFill>
                  <a:srgbClr val="65A1D7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4</a:t>
            </a:r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59" name="직사각형 58">
            <a:extLst>
              <a:ext uri="{FF2B5EF4-FFF2-40B4-BE49-F238E27FC236}">
                <a16:creationId xmlns:a16="http://schemas.microsoft.com/office/drawing/2014/main" id="{987770C3-0FE1-41AD-BCCA-EAFAF0801436}"/>
              </a:ext>
            </a:extLst>
          </p:cNvPr>
          <p:cNvSpPr/>
          <p:nvPr/>
        </p:nvSpPr>
        <p:spPr>
          <a:xfrm>
            <a:off x="9937546" y="4030126"/>
            <a:ext cx="189958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그 외에 현장사진</a:t>
            </a:r>
            <a:r>
              <a:rPr lang="en-US" altLang="ko-KR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, </a:t>
            </a:r>
            <a:r>
              <a:rPr lang="ko-KR" altLang="en-US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목격자 진술서 등의 자료를 확보해 두는 것이 좋습니다</a:t>
            </a:r>
            <a:r>
              <a:rPr lang="en-US" altLang="ko-KR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. </a:t>
            </a:r>
          </a:p>
        </p:txBody>
      </p:sp>
      <p:pic>
        <p:nvPicPr>
          <p:cNvPr id="62" name="그림 61" descr="그리기이(가) 표시된 사진&#10;&#10;자동 생성된 설명">
            <a:extLst>
              <a:ext uri="{FF2B5EF4-FFF2-40B4-BE49-F238E27FC236}">
                <a16:creationId xmlns:a16="http://schemas.microsoft.com/office/drawing/2014/main" id="{FEEAFDD2-FC63-492D-A86D-388999C789D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6995" y="2654631"/>
            <a:ext cx="579600" cy="579600"/>
          </a:xfrm>
          <a:prstGeom prst="rect">
            <a:avLst/>
          </a:prstGeom>
        </p:spPr>
      </p:pic>
      <p:pic>
        <p:nvPicPr>
          <p:cNvPr id="64" name="그림 63" descr="표지판, 음식이(가) 표시된 사진&#10;&#10;자동 생성된 설명">
            <a:extLst>
              <a:ext uri="{FF2B5EF4-FFF2-40B4-BE49-F238E27FC236}">
                <a16:creationId xmlns:a16="http://schemas.microsoft.com/office/drawing/2014/main" id="{F9D5C9DC-0BC1-4629-B859-F601BF2FD1AB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3984" y="2654631"/>
            <a:ext cx="579600" cy="579600"/>
          </a:xfrm>
          <a:prstGeom prst="rect">
            <a:avLst/>
          </a:prstGeom>
        </p:spPr>
      </p:pic>
      <p:pic>
        <p:nvPicPr>
          <p:cNvPr id="66" name="그림 65" descr="표지판, 플레이트, 그리기이(가) 표시된 사진&#10;&#10;자동 생성된 설명">
            <a:extLst>
              <a:ext uri="{FF2B5EF4-FFF2-40B4-BE49-F238E27FC236}">
                <a16:creationId xmlns:a16="http://schemas.microsoft.com/office/drawing/2014/main" id="{E228A51E-DF07-40EC-9627-DFB462DBC44B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273" y="2654631"/>
            <a:ext cx="579600" cy="579600"/>
          </a:xfrm>
          <a:prstGeom prst="rect">
            <a:avLst/>
          </a:prstGeom>
        </p:spPr>
      </p:pic>
      <p:pic>
        <p:nvPicPr>
          <p:cNvPr id="40" name="그림 39" descr="테이블, 앉아있는, 방, 셔츠이(가) 표시된 사진&#10;&#10;자동 생성된 설명">
            <a:extLst>
              <a:ext uri="{FF2B5EF4-FFF2-40B4-BE49-F238E27FC236}">
                <a16:creationId xmlns:a16="http://schemas.microsoft.com/office/drawing/2014/main" id="{737C39D6-72BD-43AE-8C9C-06787DF2FE98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9972" y="130717"/>
            <a:ext cx="952456" cy="669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382683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>
            <a:extLst>
              <a:ext uri="{FF2B5EF4-FFF2-40B4-BE49-F238E27FC236}">
                <a16:creationId xmlns:a16="http://schemas.microsoft.com/office/drawing/2014/main" id="{4F36D732-850D-4CF0-969D-FC6AC46D2F36}"/>
              </a:ext>
            </a:extLst>
          </p:cNvPr>
          <p:cNvSpPr/>
          <p:nvPr/>
        </p:nvSpPr>
        <p:spPr>
          <a:xfrm>
            <a:off x="1265608" y="2150371"/>
            <a:ext cx="102405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dirty="0">
                <a:solidFill>
                  <a:srgbClr val="65A1D7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산재보험급여 신청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을 하려고 합니다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400" dirty="0">
                <a:solidFill>
                  <a:srgbClr val="65A1D7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회사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에서 해 준다는 이야기도 있고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</a:p>
          <a:p>
            <a:r>
              <a:rPr lang="ko-KR" altLang="en-US" sz="2400" dirty="0">
                <a:solidFill>
                  <a:srgbClr val="65A1D7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병원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에서 해준다는 말도 들었습니다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. </a:t>
            </a:r>
            <a:r>
              <a:rPr lang="ko-KR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어떻게 처리해야 하나요</a:t>
            </a:r>
            <a:r>
              <a:rPr lang="en-US" altLang="ko-KR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?</a:t>
            </a:r>
          </a:p>
        </p:txBody>
      </p:sp>
      <p:sp>
        <p:nvSpPr>
          <p:cNvPr id="14" name="사각형: 둥근 모서리 13">
            <a:extLst>
              <a:ext uri="{FF2B5EF4-FFF2-40B4-BE49-F238E27FC236}">
                <a16:creationId xmlns:a16="http://schemas.microsoft.com/office/drawing/2014/main" id="{7D55C7A8-E042-4766-B377-2A07A61FB3BC}"/>
              </a:ext>
            </a:extLst>
          </p:cNvPr>
          <p:cNvSpPr/>
          <p:nvPr/>
        </p:nvSpPr>
        <p:spPr>
          <a:xfrm>
            <a:off x="1265608" y="1613738"/>
            <a:ext cx="2558758" cy="425034"/>
          </a:xfrm>
          <a:prstGeom prst="roundRect">
            <a:avLst>
              <a:gd name="adj" fmla="val 50000"/>
            </a:avLst>
          </a:prstGeom>
          <a:solidFill>
            <a:srgbClr val="65A1D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9DE2DEB6-2CB8-479F-83C6-FCC52A287615}"/>
              </a:ext>
            </a:extLst>
          </p:cNvPr>
          <p:cNvSpPr/>
          <p:nvPr/>
        </p:nvSpPr>
        <p:spPr>
          <a:xfrm>
            <a:off x="1424068" y="1646502"/>
            <a:ext cx="2301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ko-KR" dirty="0">
                <a:solidFill>
                  <a:schemeClr val="bg1"/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QUESTION 01</a:t>
            </a: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517E950D-8365-4BAA-8794-3E0B701702A2}"/>
              </a:ext>
            </a:extLst>
          </p:cNvPr>
          <p:cNvSpPr/>
          <p:nvPr/>
        </p:nvSpPr>
        <p:spPr>
          <a:xfrm>
            <a:off x="991602" y="282278"/>
            <a:ext cx="334784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Q&amp;A</a:t>
            </a: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2BDA74BA-6A56-400D-8E9B-176E8CDB84F2}"/>
              </a:ext>
            </a:extLst>
          </p:cNvPr>
          <p:cNvSpPr/>
          <p:nvPr/>
        </p:nvSpPr>
        <p:spPr>
          <a:xfrm>
            <a:off x="2245894" y="413568"/>
            <a:ext cx="9366939" cy="338553"/>
          </a:xfrm>
          <a:prstGeom prst="roundRect">
            <a:avLst>
              <a:gd name="adj" fmla="val 50000"/>
            </a:avLst>
          </a:prstGeom>
          <a:solidFill>
            <a:srgbClr val="65A1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E11D8EF-5199-49F8-9DA1-C156FFA43A4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65A1D7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02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BD65301-BF0D-4E1C-BDF4-5D1515850366}"/>
              </a:ext>
            </a:extLst>
          </p:cNvPr>
          <p:cNvSpPr/>
          <p:nvPr/>
        </p:nvSpPr>
        <p:spPr>
          <a:xfrm>
            <a:off x="7431316" y="423270"/>
            <a:ext cx="362915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산재보험급여 신청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A0FEAB9E-C808-4EBE-8A24-CED6C35E74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07121" y="3277076"/>
            <a:ext cx="2164080" cy="2839244"/>
          </a:xfrm>
          <a:prstGeom prst="rect">
            <a:avLst/>
          </a:prstGeom>
        </p:spPr>
      </p:pic>
      <p:pic>
        <p:nvPicPr>
          <p:cNvPr id="12" name="그림 11" descr="테이블, 앉아있는, 방, 셔츠이(가) 표시된 사진&#10;&#10;자동 생성된 설명">
            <a:extLst>
              <a:ext uri="{FF2B5EF4-FFF2-40B4-BE49-F238E27FC236}">
                <a16:creationId xmlns:a16="http://schemas.microsoft.com/office/drawing/2014/main" id="{8004F29D-1ABD-4D03-9727-0F4E8803225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9972" y="130717"/>
            <a:ext cx="952456" cy="669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54639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AE2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id="{C42A6F8F-D7AA-44F6-BCEB-FCEC04D93C93}"/>
              </a:ext>
            </a:extLst>
          </p:cNvPr>
          <p:cNvCxnSpPr>
            <a:cxnSpLocks/>
          </p:cNvCxnSpPr>
          <p:nvPr/>
        </p:nvCxnSpPr>
        <p:spPr>
          <a:xfrm flipV="1">
            <a:off x="6513720" y="1"/>
            <a:ext cx="0" cy="6857999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직사각형 7">
            <a:extLst>
              <a:ext uri="{FF2B5EF4-FFF2-40B4-BE49-F238E27FC236}">
                <a16:creationId xmlns:a16="http://schemas.microsoft.com/office/drawing/2014/main" id="{66087AD2-A570-473D-93B1-3A1B8AEB3D4F}"/>
              </a:ext>
            </a:extLst>
          </p:cNvPr>
          <p:cNvSpPr/>
          <p:nvPr/>
        </p:nvSpPr>
        <p:spPr>
          <a:xfrm>
            <a:off x="6912168" y="2585692"/>
            <a:ext cx="5114732" cy="16866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8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4</a:t>
            </a:r>
            <a:r>
              <a:rPr lang="ko-KR" altLang="en-US" sz="28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인 이하 사업장에 적용되지 않는 노동법규정</a:t>
            </a:r>
            <a:endParaRPr lang="en-US" altLang="ko-KR" sz="28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sz="28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노동법령 위반시 벌칙</a:t>
            </a:r>
            <a:endParaRPr lang="en-US" altLang="ko-KR" sz="2800" dirty="0"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grpSp>
        <p:nvGrpSpPr>
          <p:cNvPr id="23" name="그룹 22">
            <a:extLst>
              <a:ext uri="{FF2B5EF4-FFF2-40B4-BE49-F238E27FC236}">
                <a16:creationId xmlns:a16="http://schemas.microsoft.com/office/drawing/2014/main" id="{8D9ACE1A-8E43-4AF1-B506-A6E9913F28AF}"/>
              </a:ext>
            </a:extLst>
          </p:cNvPr>
          <p:cNvGrpSpPr/>
          <p:nvPr/>
        </p:nvGrpSpPr>
        <p:grpSpPr>
          <a:xfrm>
            <a:off x="6301965" y="3636743"/>
            <a:ext cx="486076" cy="581698"/>
            <a:chOff x="6301965" y="3477782"/>
            <a:chExt cx="486076" cy="581698"/>
          </a:xfrm>
        </p:grpSpPr>
        <p:sp>
          <p:nvSpPr>
            <p:cNvPr id="13" name="타원 12">
              <a:extLst>
                <a:ext uri="{FF2B5EF4-FFF2-40B4-BE49-F238E27FC236}">
                  <a16:creationId xmlns:a16="http://schemas.microsoft.com/office/drawing/2014/main" id="{EBFEE373-8209-47CF-9C35-8D51B895EAD2}"/>
                </a:ext>
              </a:extLst>
            </p:cNvPr>
            <p:cNvSpPr/>
            <p:nvPr/>
          </p:nvSpPr>
          <p:spPr>
            <a:xfrm>
              <a:off x="6301965" y="3630131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7BD34705-49DB-4639-9854-68B69BD9A47B}"/>
                </a:ext>
              </a:extLst>
            </p:cNvPr>
            <p:cNvSpPr/>
            <p:nvPr/>
          </p:nvSpPr>
          <p:spPr>
            <a:xfrm>
              <a:off x="6309404" y="3477782"/>
              <a:ext cx="478637" cy="5816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2400" dirty="0">
                  <a:solidFill>
                    <a:srgbClr val="D0AE2B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2400" dirty="0">
                <a:solidFill>
                  <a:srgbClr val="D0AE2B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511A9202-183A-4A23-9A83-B2571BC3E320}"/>
              </a:ext>
            </a:extLst>
          </p:cNvPr>
          <p:cNvGrpSpPr/>
          <p:nvPr/>
        </p:nvGrpSpPr>
        <p:grpSpPr>
          <a:xfrm>
            <a:off x="6301965" y="2490463"/>
            <a:ext cx="486076" cy="581698"/>
            <a:chOff x="6301965" y="3477782"/>
            <a:chExt cx="486076" cy="581698"/>
          </a:xfrm>
        </p:grpSpPr>
        <p:sp>
          <p:nvSpPr>
            <p:cNvPr id="25" name="타원 24">
              <a:extLst>
                <a:ext uri="{FF2B5EF4-FFF2-40B4-BE49-F238E27FC236}">
                  <a16:creationId xmlns:a16="http://schemas.microsoft.com/office/drawing/2014/main" id="{4E1A0E21-A021-4842-A9F8-4153A6FC60CF}"/>
                </a:ext>
              </a:extLst>
            </p:cNvPr>
            <p:cNvSpPr/>
            <p:nvPr/>
          </p:nvSpPr>
          <p:spPr>
            <a:xfrm>
              <a:off x="6301965" y="3630131"/>
              <a:ext cx="413307" cy="413307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경기천년바탕 Regular" panose="02020503020101020101" pitchFamily="18" charset="-127"/>
                <a:ea typeface="경기천년바탕 Regular" panose="02020503020101020101" pitchFamily="18" charset="-127"/>
              </a:endParaRPr>
            </a:p>
          </p:txBody>
        </p:sp>
        <p:sp>
          <p:nvSpPr>
            <p:cNvPr id="26" name="직사각형 25">
              <a:extLst>
                <a:ext uri="{FF2B5EF4-FFF2-40B4-BE49-F238E27FC236}">
                  <a16:creationId xmlns:a16="http://schemas.microsoft.com/office/drawing/2014/main" id="{EE9BEEF5-CA23-4DD6-A248-D1FC2F1D0CD6}"/>
                </a:ext>
              </a:extLst>
            </p:cNvPr>
            <p:cNvSpPr/>
            <p:nvPr/>
          </p:nvSpPr>
          <p:spPr>
            <a:xfrm>
              <a:off x="6309404" y="3477782"/>
              <a:ext cx="478637" cy="58169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2400" dirty="0">
                  <a:solidFill>
                    <a:srgbClr val="D0AE2B"/>
                  </a:solidFill>
                  <a:latin typeface="경기천년제목 Medium" panose="02020603020101020101" pitchFamily="18" charset="-127"/>
                  <a:ea typeface="경기천년제목 Medium" panose="02020603020101020101" pitchFamily="18" charset="-127"/>
                </a:rPr>
                <a:t>▶</a:t>
              </a:r>
              <a:endParaRPr lang="en-US" altLang="ko-KR" sz="2400" dirty="0">
                <a:solidFill>
                  <a:srgbClr val="D0AE2B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endParaRPr>
            </a:p>
          </p:txBody>
        </p:sp>
      </p:grp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387DF1FD-ADF6-43EA-940E-68692B6F39A7}"/>
              </a:ext>
            </a:extLst>
          </p:cNvPr>
          <p:cNvSpPr/>
          <p:nvPr/>
        </p:nvSpPr>
        <p:spPr>
          <a:xfrm>
            <a:off x="-948723" y="1"/>
            <a:ext cx="796605" cy="398834"/>
          </a:xfrm>
          <a:prstGeom prst="rect">
            <a:avLst/>
          </a:prstGeom>
          <a:solidFill>
            <a:srgbClr val="D0AE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pic>
        <p:nvPicPr>
          <p:cNvPr id="15" name="그림 14">
            <a:extLst>
              <a:ext uri="{FF2B5EF4-FFF2-40B4-BE49-F238E27FC236}">
                <a16:creationId xmlns:a16="http://schemas.microsoft.com/office/drawing/2014/main" id="{5267E24D-8C55-4CB0-B6FE-23038A9E38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3968" y="1202710"/>
            <a:ext cx="3016911" cy="1113770"/>
          </a:xfrm>
          <a:prstGeom prst="rect">
            <a:avLst/>
          </a:prstGeom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900E5A3B-9997-41A6-B198-650574339B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0009" y="2585692"/>
            <a:ext cx="3243784" cy="3652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67341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>
            <a:extLst>
              <a:ext uri="{FF2B5EF4-FFF2-40B4-BE49-F238E27FC236}">
                <a16:creationId xmlns:a16="http://schemas.microsoft.com/office/drawing/2014/main" id="{517E950D-8365-4BAA-8794-3E0B701702A2}"/>
              </a:ext>
            </a:extLst>
          </p:cNvPr>
          <p:cNvSpPr/>
          <p:nvPr/>
        </p:nvSpPr>
        <p:spPr>
          <a:xfrm>
            <a:off x="991602" y="282278"/>
            <a:ext cx="770789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4</a:t>
            </a:r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인 이하 사업장에 적용되지 않는 노동법 규정</a:t>
            </a: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2BDA74BA-6A56-400D-8E9B-176E8CDB84F2}"/>
              </a:ext>
            </a:extLst>
          </p:cNvPr>
          <p:cNvSpPr/>
          <p:nvPr/>
        </p:nvSpPr>
        <p:spPr>
          <a:xfrm>
            <a:off x="8699500" y="413568"/>
            <a:ext cx="2913333" cy="338553"/>
          </a:xfrm>
          <a:prstGeom prst="roundRect">
            <a:avLst>
              <a:gd name="adj" fmla="val 50000"/>
            </a:avLst>
          </a:prstGeom>
          <a:solidFill>
            <a:srgbClr val="D0AE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E11D8EF-5199-49F8-9DA1-C156FFA43A4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D0AE2B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01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FBD65301-BF0D-4E1C-BDF4-5D1515850366}"/>
              </a:ext>
            </a:extLst>
          </p:cNvPr>
          <p:cNvSpPr/>
          <p:nvPr/>
        </p:nvSpPr>
        <p:spPr>
          <a:xfrm>
            <a:off x="6608356" y="423270"/>
            <a:ext cx="362915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부록</a:t>
            </a:r>
          </a:p>
        </p:txBody>
      </p:sp>
      <p:sp>
        <p:nvSpPr>
          <p:cNvPr id="43" name="사각형: 둥근 모서리 42">
            <a:extLst>
              <a:ext uri="{FF2B5EF4-FFF2-40B4-BE49-F238E27FC236}">
                <a16:creationId xmlns:a16="http://schemas.microsoft.com/office/drawing/2014/main" id="{C7CF49BB-23EF-45F4-83D1-27A48A6E71DD}"/>
              </a:ext>
            </a:extLst>
          </p:cNvPr>
          <p:cNvSpPr/>
          <p:nvPr/>
        </p:nvSpPr>
        <p:spPr>
          <a:xfrm flipH="1">
            <a:off x="438992" y="1939676"/>
            <a:ext cx="4665687" cy="481013"/>
          </a:xfrm>
          <a:prstGeom prst="roundRect">
            <a:avLst>
              <a:gd name="adj" fmla="val 10231"/>
            </a:avLst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44" name="사각형: 둥근 모서리 43">
            <a:extLst>
              <a:ext uri="{FF2B5EF4-FFF2-40B4-BE49-F238E27FC236}">
                <a16:creationId xmlns:a16="http://schemas.microsoft.com/office/drawing/2014/main" id="{D3F05063-EC39-48C2-97C0-2B626E6DCDFE}"/>
              </a:ext>
            </a:extLst>
          </p:cNvPr>
          <p:cNvSpPr/>
          <p:nvPr/>
        </p:nvSpPr>
        <p:spPr>
          <a:xfrm rot="2700000">
            <a:off x="684906" y="1434853"/>
            <a:ext cx="352424" cy="352423"/>
          </a:xfrm>
          <a:prstGeom prst="roundRect">
            <a:avLst/>
          </a:prstGeom>
          <a:solidFill>
            <a:srgbClr val="F2F0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47" name="사각형: 둥근 모서리 46">
            <a:extLst>
              <a:ext uri="{FF2B5EF4-FFF2-40B4-BE49-F238E27FC236}">
                <a16:creationId xmlns:a16="http://schemas.microsoft.com/office/drawing/2014/main" id="{4BB789BB-7794-4D2C-B2DC-B86596A0C533}"/>
              </a:ext>
            </a:extLst>
          </p:cNvPr>
          <p:cNvSpPr/>
          <p:nvPr/>
        </p:nvSpPr>
        <p:spPr>
          <a:xfrm rot="2700000">
            <a:off x="593777" y="1434852"/>
            <a:ext cx="352424" cy="352423"/>
          </a:xfrm>
          <a:prstGeom prst="roundRect">
            <a:avLst/>
          </a:prstGeom>
          <a:solidFill>
            <a:srgbClr val="D0AE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cxnSp>
        <p:nvCxnSpPr>
          <p:cNvPr id="48" name="직선 연결선 47">
            <a:extLst>
              <a:ext uri="{FF2B5EF4-FFF2-40B4-BE49-F238E27FC236}">
                <a16:creationId xmlns:a16="http://schemas.microsoft.com/office/drawing/2014/main" id="{0D6C064C-AB34-4A96-BDC9-3CA83ABEB8D0}"/>
              </a:ext>
            </a:extLst>
          </p:cNvPr>
          <p:cNvCxnSpPr>
            <a:cxnSpLocks/>
          </p:cNvCxnSpPr>
          <p:nvPr/>
        </p:nvCxnSpPr>
        <p:spPr>
          <a:xfrm>
            <a:off x="769989" y="1815851"/>
            <a:ext cx="0" cy="366715"/>
          </a:xfrm>
          <a:prstGeom prst="line">
            <a:avLst/>
          </a:prstGeom>
          <a:ln>
            <a:solidFill>
              <a:srgbClr val="D0AE2B"/>
            </a:solidFill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>
            <a:extLst>
              <a:ext uri="{FF2B5EF4-FFF2-40B4-BE49-F238E27FC236}">
                <a16:creationId xmlns:a16="http://schemas.microsoft.com/office/drawing/2014/main" id="{AB8685BF-D447-4561-AE2B-A14DDD769DC7}"/>
              </a:ext>
            </a:extLst>
          </p:cNvPr>
          <p:cNvSpPr txBox="1"/>
          <p:nvPr/>
        </p:nvSpPr>
        <p:spPr>
          <a:xfrm>
            <a:off x="1067740" y="1508760"/>
            <a:ext cx="4398340" cy="223256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ko-KR" altLang="en-US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D0AE2B"/>
                </a:solidFill>
                <a:latin typeface="경기천년제목V Bold" panose="02020803020101020101" pitchFamily="18" charset="-127"/>
                <a:ea typeface="경기천년제목V Bold" panose="02020803020101020101" pitchFamily="18" charset="-127"/>
              </a:rPr>
              <a:t>연차 유급휴가 </a:t>
            </a:r>
            <a:r>
              <a:rPr lang="en-US" altLang="ko-KR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D0AE2B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</a:t>
            </a:r>
            <a:r>
              <a:rPr lang="ko-KR" altLang="en-US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D0AE2B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근로기준법 제</a:t>
            </a:r>
            <a:r>
              <a:rPr lang="en-US" altLang="ko-KR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D0AE2B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60</a:t>
            </a:r>
            <a:r>
              <a:rPr lang="ko-KR" altLang="en-US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D0AE2B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조</a:t>
            </a:r>
            <a:r>
              <a:rPr lang="en-US" altLang="ko-KR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D0AE2B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  <a:endParaRPr lang="ko-KR" altLang="en-US" spc="-38" dirty="0">
              <a:ln>
                <a:solidFill>
                  <a:srgbClr val="CDCDCD">
                    <a:alpha val="0"/>
                  </a:srgbClr>
                </a:solidFill>
              </a:ln>
              <a:solidFill>
                <a:srgbClr val="D0AE2B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E6838919-C2C7-43A4-8125-CC8374289361}"/>
              </a:ext>
            </a:extLst>
          </p:cNvPr>
          <p:cNvSpPr txBox="1"/>
          <p:nvPr/>
        </p:nvSpPr>
        <p:spPr>
          <a:xfrm>
            <a:off x="543774" y="1472564"/>
            <a:ext cx="452432" cy="276999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algn="ctr"/>
            <a:r>
              <a:rPr lang="en-US" altLang="ko-KR" sz="1600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01</a:t>
            </a:r>
            <a:endParaRPr lang="ko-KR" altLang="en-US" sz="1600" spc="-38" dirty="0">
              <a:ln>
                <a:solidFill>
                  <a:srgbClr val="CDCDCD">
                    <a:alpha val="0"/>
                  </a:srgbClr>
                </a:solidFill>
              </a:ln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6FD17F53-A44D-42A4-A374-902CB5238777}"/>
              </a:ext>
            </a:extLst>
          </p:cNvPr>
          <p:cNvSpPr txBox="1"/>
          <p:nvPr/>
        </p:nvSpPr>
        <p:spPr>
          <a:xfrm>
            <a:off x="838348" y="2041683"/>
            <a:ext cx="4027310" cy="276999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ko-KR" altLang="en-US" sz="1600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2F32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사용자가 유급휴가 주지 않아도 처벌받지 않음</a:t>
            </a:r>
          </a:p>
        </p:txBody>
      </p:sp>
      <p:sp>
        <p:nvSpPr>
          <p:cNvPr id="70" name="사각형: 둥근 모서리 69">
            <a:extLst>
              <a:ext uri="{FF2B5EF4-FFF2-40B4-BE49-F238E27FC236}">
                <a16:creationId xmlns:a16="http://schemas.microsoft.com/office/drawing/2014/main" id="{2FEE1375-962C-45AE-AC59-4B88727408DA}"/>
              </a:ext>
            </a:extLst>
          </p:cNvPr>
          <p:cNvSpPr/>
          <p:nvPr/>
        </p:nvSpPr>
        <p:spPr>
          <a:xfrm flipH="1">
            <a:off x="7186167" y="1939676"/>
            <a:ext cx="4334690" cy="481013"/>
          </a:xfrm>
          <a:prstGeom prst="roundRect">
            <a:avLst>
              <a:gd name="adj" fmla="val 10231"/>
            </a:avLst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71" name="사각형: 둥근 모서리 70">
            <a:extLst>
              <a:ext uri="{FF2B5EF4-FFF2-40B4-BE49-F238E27FC236}">
                <a16:creationId xmlns:a16="http://schemas.microsoft.com/office/drawing/2014/main" id="{A0D2D250-3BC7-403D-888E-6B65E2BBEC36}"/>
              </a:ext>
            </a:extLst>
          </p:cNvPr>
          <p:cNvSpPr/>
          <p:nvPr/>
        </p:nvSpPr>
        <p:spPr>
          <a:xfrm rot="2700000">
            <a:off x="7432081" y="1434853"/>
            <a:ext cx="352424" cy="352423"/>
          </a:xfrm>
          <a:prstGeom prst="roundRect">
            <a:avLst/>
          </a:prstGeom>
          <a:solidFill>
            <a:srgbClr val="F2F0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72" name="사각형: 둥근 모서리 71">
            <a:extLst>
              <a:ext uri="{FF2B5EF4-FFF2-40B4-BE49-F238E27FC236}">
                <a16:creationId xmlns:a16="http://schemas.microsoft.com/office/drawing/2014/main" id="{01E51B02-B027-45B9-8691-11D2B98D6C2C}"/>
              </a:ext>
            </a:extLst>
          </p:cNvPr>
          <p:cNvSpPr/>
          <p:nvPr/>
        </p:nvSpPr>
        <p:spPr>
          <a:xfrm rot="2700000">
            <a:off x="7340952" y="1434852"/>
            <a:ext cx="352424" cy="352423"/>
          </a:xfrm>
          <a:prstGeom prst="roundRect">
            <a:avLst/>
          </a:prstGeom>
          <a:solidFill>
            <a:srgbClr val="D0AE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cxnSp>
        <p:nvCxnSpPr>
          <p:cNvPr id="73" name="직선 연결선 72">
            <a:extLst>
              <a:ext uri="{FF2B5EF4-FFF2-40B4-BE49-F238E27FC236}">
                <a16:creationId xmlns:a16="http://schemas.microsoft.com/office/drawing/2014/main" id="{2BBF42A0-5737-42A3-B38D-08E115160638}"/>
              </a:ext>
            </a:extLst>
          </p:cNvPr>
          <p:cNvCxnSpPr>
            <a:cxnSpLocks/>
          </p:cNvCxnSpPr>
          <p:nvPr/>
        </p:nvCxnSpPr>
        <p:spPr>
          <a:xfrm>
            <a:off x="7517164" y="1815851"/>
            <a:ext cx="0" cy="366715"/>
          </a:xfrm>
          <a:prstGeom prst="line">
            <a:avLst/>
          </a:prstGeom>
          <a:ln>
            <a:solidFill>
              <a:srgbClr val="D0AE2B"/>
            </a:solidFill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73">
            <a:extLst>
              <a:ext uri="{FF2B5EF4-FFF2-40B4-BE49-F238E27FC236}">
                <a16:creationId xmlns:a16="http://schemas.microsoft.com/office/drawing/2014/main" id="{F2D1D87F-3AFA-48A6-B564-A1F81325A776}"/>
              </a:ext>
            </a:extLst>
          </p:cNvPr>
          <p:cNvSpPr txBox="1"/>
          <p:nvPr/>
        </p:nvSpPr>
        <p:spPr>
          <a:xfrm>
            <a:off x="7814915" y="1508760"/>
            <a:ext cx="4398340" cy="223256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ko-KR" altLang="en-US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D0AE2B"/>
                </a:solidFill>
                <a:latin typeface="경기천년제목V Bold" panose="02020803020101020101" pitchFamily="18" charset="-127"/>
                <a:ea typeface="경기천년제목V Bold" panose="02020803020101020101" pitchFamily="18" charset="-127"/>
              </a:rPr>
              <a:t>생리휴가 </a:t>
            </a:r>
            <a:r>
              <a:rPr lang="en-US" altLang="ko-KR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D0AE2B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</a:t>
            </a:r>
            <a:r>
              <a:rPr lang="ko-KR" altLang="en-US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D0AE2B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근로기준법 제</a:t>
            </a:r>
            <a:r>
              <a:rPr lang="en-US" altLang="ko-KR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D0AE2B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73</a:t>
            </a:r>
            <a:r>
              <a:rPr lang="ko-KR" altLang="en-US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D0AE2B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조</a:t>
            </a:r>
            <a:r>
              <a:rPr lang="en-US" altLang="ko-KR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D0AE2B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  <a:endParaRPr lang="ko-KR" altLang="en-US" spc="-38" dirty="0">
              <a:ln>
                <a:solidFill>
                  <a:srgbClr val="CDCDCD">
                    <a:alpha val="0"/>
                  </a:srgbClr>
                </a:solidFill>
              </a:ln>
              <a:solidFill>
                <a:srgbClr val="D0AE2B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535C398F-DAF2-4843-BF17-7E59325C1ADD}"/>
              </a:ext>
            </a:extLst>
          </p:cNvPr>
          <p:cNvSpPr txBox="1"/>
          <p:nvPr/>
        </p:nvSpPr>
        <p:spPr>
          <a:xfrm>
            <a:off x="7290949" y="1472564"/>
            <a:ext cx="452432" cy="276999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algn="ctr"/>
            <a:r>
              <a:rPr lang="en-US" altLang="ko-KR" sz="1600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02</a:t>
            </a:r>
            <a:endParaRPr lang="ko-KR" altLang="en-US" sz="1600" spc="-38" dirty="0">
              <a:ln>
                <a:solidFill>
                  <a:srgbClr val="CDCDCD">
                    <a:alpha val="0"/>
                  </a:srgbClr>
                </a:solidFill>
              </a:ln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52A4A1B7-CD38-48BB-868B-522D6EAE14F7}"/>
              </a:ext>
            </a:extLst>
          </p:cNvPr>
          <p:cNvSpPr txBox="1"/>
          <p:nvPr/>
        </p:nvSpPr>
        <p:spPr>
          <a:xfrm>
            <a:off x="7585523" y="2041683"/>
            <a:ext cx="4027310" cy="276999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ko-KR" altLang="en-US" sz="1600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2F32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사용자가 생리휴가 주지 않아도 처벌받지 않음</a:t>
            </a:r>
          </a:p>
        </p:txBody>
      </p:sp>
      <p:sp>
        <p:nvSpPr>
          <p:cNvPr id="78" name="사각형: 둥근 모서리 77">
            <a:extLst>
              <a:ext uri="{FF2B5EF4-FFF2-40B4-BE49-F238E27FC236}">
                <a16:creationId xmlns:a16="http://schemas.microsoft.com/office/drawing/2014/main" id="{F980DFFB-8D92-4D3D-9AFB-4EE994507CD1}"/>
              </a:ext>
            </a:extLst>
          </p:cNvPr>
          <p:cNvSpPr/>
          <p:nvPr/>
        </p:nvSpPr>
        <p:spPr>
          <a:xfrm flipH="1">
            <a:off x="438991" y="3277690"/>
            <a:ext cx="6482320" cy="481013"/>
          </a:xfrm>
          <a:prstGeom prst="roundRect">
            <a:avLst>
              <a:gd name="adj" fmla="val 10231"/>
            </a:avLst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79" name="사각형: 둥근 모서리 78">
            <a:extLst>
              <a:ext uri="{FF2B5EF4-FFF2-40B4-BE49-F238E27FC236}">
                <a16:creationId xmlns:a16="http://schemas.microsoft.com/office/drawing/2014/main" id="{1238B05A-00E9-4231-9FC5-3EC633127403}"/>
              </a:ext>
            </a:extLst>
          </p:cNvPr>
          <p:cNvSpPr/>
          <p:nvPr/>
        </p:nvSpPr>
        <p:spPr>
          <a:xfrm rot="2700000">
            <a:off x="684906" y="2772867"/>
            <a:ext cx="352424" cy="352423"/>
          </a:xfrm>
          <a:prstGeom prst="roundRect">
            <a:avLst/>
          </a:prstGeom>
          <a:solidFill>
            <a:srgbClr val="F2F0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80" name="사각형: 둥근 모서리 79">
            <a:extLst>
              <a:ext uri="{FF2B5EF4-FFF2-40B4-BE49-F238E27FC236}">
                <a16:creationId xmlns:a16="http://schemas.microsoft.com/office/drawing/2014/main" id="{635A4B8F-8BE9-49F1-BF31-63582746299D}"/>
              </a:ext>
            </a:extLst>
          </p:cNvPr>
          <p:cNvSpPr/>
          <p:nvPr/>
        </p:nvSpPr>
        <p:spPr>
          <a:xfrm rot="2700000">
            <a:off x="593777" y="2772866"/>
            <a:ext cx="352424" cy="352423"/>
          </a:xfrm>
          <a:prstGeom prst="roundRect">
            <a:avLst/>
          </a:prstGeom>
          <a:solidFill>
            <a:srgbClr val="D0AE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cxnSp>
        <p:nvCxnSpPr>
          <p:cNvPr id="81" name="직선 연결선 80">
            <a:extLst>
              <a:ext uri="{FF2B5EF4-FFF2-40B4-BE49-F238E27FC236}">
                <a16:creationId xmlns:a16="http://schemas.microsoft.com/office/drawing/2014/main" id="{B998A294-C1A1-4E63-9F88-995CAADAF737}"/>
              </a:ext>
            </a:extLst>
          </p:cNvPr>
          <p:cNvCxnSpPr>
            <a:cxnSpLocks/>
          </p:cNvCxnSpPr>
          <p:nvPr/>
        </p:nvCxnSpPr>
        <p:spPr>
          <a:xfrm>
            <a:off x="769989" y="3153865"/>
            <a:ext cx="0" cy="366715"/>
          </a:xfrm>
          <a:prstGeom prst="line">
            <a:avLst/>
          </a:prstGeom>
          <a:ln>
            <a:solidFill>
              <a:srgbClr val="D0AE2B"/>
            </a:solidFill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TextBox 81">
            <a:extLst>
              <a:ext uri="{FF2B5EF4-FFF2-40B4-BE49-F238E27FC236}">
                <a16:creationId xmlns:a16="http://schemas.microsoft.com/office/drawing/2014/main" id="{A3FC842B-5A5B-4F86-8D53-6CDA9F1F3B16}"/>
              </a:ext>
            </a:extLst>
          </p:cNvPr>
          <p:cNvSpPr txBox="1"/>
          <p:nvPr/>
        </p:nvSpPr>
        <p:spPr>
          <a:xfrm>
            <a:off x="1067740" y="2846774"/>
            <a:ext cx="4398340" cy="223256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ko-KR" altLang="en-US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D0AE2B"/>
                </a:solidFill>
                <a:latin typeface="경기천년제목V Bold" panose="02020803020101020101" pitchFamily="18" charset="-127"/>
                <a:ea typeface="경기천년제목V Bold" panose="02020803020101020101" pitchFamily="18" charset="-127"/>
              </a:rPr>
              <a:t>가산임금 </a:t>
            </a:r>
            <a:r>
              <a:rPr lang="en-US" altLang="ko-KR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D0AE2B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</a:t>
            </a:r>
            <a:r>
              <a:rPr lang="ko-KR" altLang="en-US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D0AE2B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근로기준법 제</a:t>
            </a:r>
            <a:r>
              <a:rPr lang="en-US" altLang="ko-KR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D0AE2B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56</a:t>
            </a:r>
            <a:r>
              <a:rPr lang="ko-KR" altLang="en-US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D0AE2B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조</a:t>
            </a:r>
            <a:r>
              <a:rPr lang="en-US" altLang="ko-KR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D0AE2B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  <a:endParaRPr lang="ko-KR" altLang="en-US" spc="-38" dirty="0">
              <a:ln>
                <a:solidFill>
                  <a:srgbClr val="CDCDCD">
                    <a:alpha val="0"/>
                  </a:srgbClr>
                </a:solidFill>
              </a:ln>
              <a:solidFill>
                <a:srgbClr val="D0AE2B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25E4F51C-8DEF-4933-A235-AE47E92548E6}"/>
              </a:ext>
            </a:extLst>
          </p:cNvPr>
          <p:cNvSpPr txBox="1"/>
          <p:nvPr/>
        </p:nvSpPr>
        <p:spPr>
          <a:xfrm>
            <a:off x="543774" y="2810578"/>
            <a:ext cx="452432" cy="276999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algn="ctr"/>
            <a:r>
              <a:rPr lang="en-US" altLang="ko-KR" sz="1600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03</a:t>
            </a:r>
            <a:endParaRPr lang="ko-KR" altLang="en-US" sz="1600" spc="-38" dirty="0">
              <a:ln>
                <a:solidFill>
                  <a:srgbClr val="CDCDCD">
                    <a:alpha val="0"/>
                  </a:srgbClr>
                </a:solidFill>
              </a:ln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15728BF4-25B0-4D99-B4E7-2DF51003A6BC}"/>
              </a:ext>
            </a:extLst>
          </p:cNvPr>
          <p:cNvSpPr txBox="1"/>
          <p:nvPr/>
        </p:nvSpPr>
        <p:spPr>
          <a:xfrm>
            <a:off x="838347" y="3379697"/>
            <a:ext cx="6082965" cy="276999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ko-KR" altLang="en-US" sz="1600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2F32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사용자가 연장</a:t>
            </a:r>
            <a:r>
              <a:rPr lang="en-US" altLang="ko-KR" sz="1600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2F32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1600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2F32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야간</a:t>
            </a:r>
            <a:r>
              <a:rPr lang="en-US" altLang="ko-KR" sz="1600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2F32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1600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2F32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휴일근로시 </a:t>
            </a:r>
            <a:r>
              <a:rPr lang="en-US" altLang="ko-KR" sz="1600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2F32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50% </a:t>
            </a:r>
            <a:r>
              <a:rPr lang="ko-KR" altLang="en-US" sz="1600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2F32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가산임금 주지 않아도 처벌받지 않음</a:t>
            </a:r>
          </a:p>
        </p:txBody>
      </p:sp>
      <p:sp>
        <p:nvSpPr>
          <p:cNvPr id="118" name="사각형: 둥근 모서리 117">
            <a:extLst>
              <a:ext uri="{FF2B5EF4-FFF2-40B4-BE49-F238E27FC236}">
                <a16:creationId xmlns:a16="http://schemas.microsoft.com/office/drawing/2014/main" id="{90A7B800-7F8A-45FC-BC1F-B4FAE8DB36FD}"/>
              </a:ext>
            </a:extLst>
          </p:cNvPr>
          <p:cNvSpPr/>
          <p:nvPr/>
        </p:nvSpPr>
        <p:spPr>
          <a:xfrm flipH="1">
            <a:off x="7186167" y="3277690"/>
            <a:ext cx="4334690" cy="481013"/>
          </a:xfrm>
          <a:prstGeom prst="roundRect">
            <a:avLst>
              <a:gd name="adj" fmla="val 10231"/>
            </a:avLst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19" name="사각형: 둥근 모서리 118">
            <a:extLst>
              <a:ext uri="{FF2B5EF4-FFF2-40B4-BE49-F238E27FC236}">
                <a16:creationId xmlns:a16="http://schemas.microsoft.com/office/drawing/2014/main" id="{C2DE7179-074F-40D5-BB5F-63476CB035A4}"/>
              </a:ext>
            </a:extLst>
          </p:cNvPr>
          <p:cNvSpPr/>
          <p:nvPr/>
        </p:nvSpPr>
        <p:spPr>
          <a:xfrm rot="2700000">
            <a:off x="7432081" y="2772867"/>
            <a:ext cx="352424" cy="352423"/>
          </a:xfrm>
          <a:prstGeom prst="roundRect">
            <a:avLst/>
          </a:prstGeom>
          <a:solidFill>
            <a:srgbClr val="F2F0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20" name="사각형: 둥근 모서리 119">
            <a:extLst>
              <a:ext uri="{FF2B5EF4-FFF2-40B4-BE49-F238E27FC236}">
                <a16:creationId xmlns:a16="http://schemas.microsoft.com/office/drawing/2014/main" id="{CC6DBBC7-4D64-4823-B9FD-8BA4B92D1A10}"/>
              </a:ext>
            </a:extLst>
          </p:cNvPr>
          <p:cNvSpPr/>
          <p:nvPr/>
        </p:nvSpPr>
        <p:spPr>
          <a:xfrm rot="2700000">
            <a:off x="7340952" y="2772866"/>
            <a:ext cx="352424" cy="352423"/>
          </a:xfrm>
          <a:prstGeom prst="roundRect">
            <a:avLst/>
          </a:prstGeom>
          <a:solidFill>
            <a:srgbClr val="D0AE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cxnSp>
        <p:nvCxnSpPr>
          <p:cNvPr id="121" name="직선 연결선 120">
            <a:extLst>
              <a:ext uri="{FF2B5EF4-FFF2-40B4-BE49-F238E27FC236}">
                <a16:creationId xmlns:a16="http://schemas.microsoft.com/office/drawing/2014/main" id="{61D029A8-1F14-4F2A-A281-D9CC4A4F5347}"/>
              </a:ext>
            </a:extLst>
          </p:cNvPr>
          <p:cNvCxnSpPr>
            <a:cxnSpLocks/>
          </p:cNvCxnSpPr>
          <p:nvPr/>
        </p:nvCxnSpPr>
        <p:spPr>
          <a:xfrm>
            <a:off x="7517164" y="3153865"/>
            <a:ext cx="0" cy="366715"/>
          </a:xfrm>
          <a:prstGeom prst="line">
            <a:avLst/>
          </a:prstGeom>
          <a:ln>
            <a:solidFill>
              <a:srgbClr val="D0AE2B"/>
            </a:solidFill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TextBox 121">
            <a:extLst>
              <a:ext uri="{FF2B5EF4-FFF2-40B4-BE49-F238E27FC236}">
                <a16:creationId xmlns:a16="http://schemas.microsoft.com/office/drawing/2014/main" id="{7AB7FB6C-F4C7-4DDF-9703-459ABFF2364F}"/>
              </a:ext>
            </a:extLst>
          </p:cNvPr>
          <p:cNvSpPr txBox="1"/>
          <p:nvPr/>
        </p:nvSpPr>
        <p:spPr>
          <a:xfrm>
            <a:off x="7814915" y="2846774"/>
            <a:ext cx="4398340" cy="223256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ko-KR" altLang="en-US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D0AE2B"/>
                </a:solidFill>
                <a:latin typeface="경기천년제목V Bold" panose="02020803020101020101" pitchFamily="18" charset="-127"/>
                <a:ea typeface="경기천년제목V Bold" panose="02020803020101020101" pitchFamily="18" charset="-127"/>
              </a:rPr>
              <a:t>휴업수당 </a:t>
            </a:r>
            <a:r>
              <a:rPr lang="en-US" altLang="ko-KR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D0AE2B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</a:t>
            </a:r>
            <a:r>
              <a:rPr lang="ko-KR" altLang="en-US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D0AE2B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근로기준법 제</a:t>
            </a:r>
            <a:r>
              <a:rPr lang="en-US" altLang="ko-KR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D0AE2B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46</a:t>
            </a:r>
            <a:r>
              <a:rPr lang="ko-KR" altLang="en-US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D0AE2B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조</a:t>
            </a:r>
            <a:r>
              <a:rPr lang="en-US" altLang="ko-KR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D0AE2B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  <a:endParaRPr lang="ko-KR" altLang="en-US" spc="-38" dirty="0">
              <a:ln>
                <a:solidFill>
                  <a:srgbClr val="CDCDCD">
                    <a:alpha val="0"/>
                  </a:srgbClr>
                </a:solidFill>
              </a:ln>
              <a:solidFill>
                <a:srgbClr val="D0AE2B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B3D019DC-1786-40D4-B95F-0501D276718B}"/>
              </a:ext>
            </a:extLst>
          </p:cNvPr>
          <p:cNvSpPr txBox="1"/>
          <p:nvPr/>
        </p:nvSpPr>
        <p:spPr>
          <a:xfrm>
            <a:off x="7290949" y="2810578"/>
            <a:ext cx="452432" cy="276999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algn="ctr"/>
            <a:r>
              <a:rPr lang="en-US" altLang="ko-KR" sz="1600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04</a:t>
            </a:r>
            <a:endParaRPr lang="ko-KR" altLang="en-US" sz="1600" spc="-38" dirty="0">
              <a:ln>
                <a:solidFill>
                  <a:srgbClr val="CDCDCD">
                    <a:alpha val="0"/>
                  </a:srgbClr>
                </a:solidFill>
              </a:ln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124" name="TextBox 123">
            <a:extLst>
              <a:ext uri="{FF2B5EF4-FFF2-40B4-BE49-F238E27FC236}">
                <a16:creationId xmlns:a16="http://schemas.microsoft.com/office/drawing/2014/main" id="{FE0C7DD2-81EA-4D10-8A6A-AFE4AD5DCDD2}"/>
              </a:ext>
            </a:extLst>
          </p:cNvPr>
          <p:cNvSpPr txBox="1"/>
          <p:nvPr/>
        </p:nvSpPr>
        <p:spPr>
          <a:xfrm>
            <a:off x="7585523" y="3379697"/>
            <a:ext cx="4027310" cy="276999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ko-KR" altLang="en-US" sz="1600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2F32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사용자가 휴업수당 주지 않아도 처벌받지 않음</a:t>
            </a:r>
          </a:p>
        </p:txBody>
      </p:sp>
      <p:sp>
        <p:nvSpPr>
          <p:cNvPr id="126" name="사각형: 둥근 모서리 125">
            <a:extLst>
              <a:ext uri="{FF2B5EF4-FFF2-40B4-BE49-F238E27FC236}">
                <a16:creationId xmlns:a16="http://schemas.microsoft.com/office/drawing/2014/main" id="{7F2902CA-E641-4DB6-9BD4-30307FB53466}"/>
              </a:ext>
            </a:extLst>
          </p:cNvPr>
          <p:cNvSpPr/>
          <p:nvPr/>
        </p:nvSpPr>
        <p:spPr>
          <a:xfrm flipH="1">
            <a:off x="438991" y="4615704"/>
            <a:ext cx="11081866" cy="481013"/>
          </a:xfrm>
          <a:prstGeom prst="roundRect">
            <a:avLst>
              <a:gd name="adj" fmla="val 10231"/>
            </a:avLst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27" name="사각형: 둥근 모서리 126">
            <a:extLst>
              <a:ext uri="{FF2B5EF4-FFF2-40B4-BE49-F238E27FC236}">
                <a16:creationId xmlns:a16="http://schemas.microsoft.com/office/drawing/2014/main" id="{CF5FC965-9CF8-4ED1-9667-293CBE445BB3}"/>
              </a:ext>
            </a:extLst>
          </p:cNvPr>
          <p:cNvSpPr/>
          <p:nvPr/>
        </p:nvSpPr>
        <p:spPr>
          <a:xfrm rot="2700000">
            <a:off x="684906" y="4110881"/>
            <a:ext cx="352424" cy="352423"/>
          </a:xfrm>
          <a:prstGeom prst="roundRect">
            <a:avLst/>
          </a:prstGeom>
          <a:solidFill>
            <a:srgbClr val="F2F0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28" name="사각형: 둥근 모서리 127">
            <a:extLst>
              <a:ext uri="{FF2B5EF4-FFF2-40B4-BE49-F238E27FC236}">
                <a16:creationId xmlns:a16="http://schemas.microsoft.com/office/drawing/2014/main" id="{512D3D81-C22C-43A2-926E-DC7A11BF419A}"/>
              </a:ext>
            </a:extLst>
          </p:cNvPr>
          <p:cNvSpPr/>
          <p:nvPr/>
        </p:nvSpPr>
        <p:spPr>
          <a:xfrm rot="2700000">
            <a:off x="593777" y="4110880"/>
            <a:ext cx="352424" cy="352423"/>
          </a:xfrm>
          <a:prstGeom prst="roundRect">
            <a:avLst/>
          </a:prstGeom>
          <a:solidFill>
            <a:srgbClr val="D0AE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cxnSp>
        <p:nvCxnSpPr>
          <p:cNvPr id="129" name="직선 연결선 128">
            <a:extLst>
              <a:ext uri="{FF2B5EF4-FFF2-40B4-BE49-F238E27FC236}">
                <a16:creationId xmlns:a16="http://schemas.microsoft.com/office/drawing/2014/main" id="{0C762B5D-2ED7-427E-95FF-F8C7EC011E65}"/>
              </a:ext>
            </a:extLst>
          </p:cNvPr>
          <p:cNvCxnSpPr>
            <a:cxnSpLocks/>
          </p:cNvCxnSpPr>
          <p:nvPr/>
        </p:nvCxnSpPr>
        <p:spPr>
          <a:xfrm>
            <a:off x="769989" y="4491879"/>
            <a:ext cx="0" cy="366715"/>
          </a:xfrm>
          <a:prstGeom prst="line">
            <a:avLst/>
          </a:prstGeom>
          <a:ln>
            <a:solidFill>
              <a:srgbClr val="D0AE2B"/>
            </a:solidFill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0" name="TextBox 129">
            <a:extLst>
              <a:ext uri="{FF2B5EF4-FFF2-40B4-BE49-F238E27FC236}">
                <a16:creationId xmlns:a16="http://schemas.microsoft.com/office/drawing/2014/main" id="{E14A09A5-345C-4540-A026-3E70BB92E177}"/>
              </a:ext>
            </a:extLst>
          </p:cNvPr>
          <p:cNvSpPr txBox="1"/>
          <p:nvPr/>
        </p:nvSpPr>
        <p:spPr>
          <a:xfrm>
            <a:off x="1067740" y="4184788"/>
            <a:ext cx="4398340" cy="223256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ko-KR" altLang="en-US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D0AE2B"/>
                </a:solidFill>
                <a:latin typeface="경기천년제목V Bold" panose="02020803020101020101" pitchFamily="18" charset="-127"/>
                <a:ea typeface="경기천년제목V Bold" panose="02020803020101020101" pitchFamily="18" charset="-127"/>
              </a:rPr>
              <a:t>해고사유 </a:t>
            </a:r>
            <a:r>
              <a:rPr lang="en-US" altLang="ko-KR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D0AE2B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</a:t>
            </a:r>
            <a:r>
              <a:rPr lang="ko-KR" altLang="en-US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D0AE2B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근로기준법 제</a:t>
            </a:r>
            <a:r>
              <a:rPr lang="en-US" altLang="ko-KR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D0AE2B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23</a:t>
            </a:r>
            <a:r>
              <a:rPr lang="ko-KR" altLang="en-US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D0AE2B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조</a:t>
            </a:r>
            <a:r>
              <a:rPr lang="en-US" altLang="ko-KR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D0AE2B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  <a:endParaRPr lang="ko-KR" altLang="en-US" spc="-38" dirty="0">
              <a:ln>
                <a:solidFill>
                  <a:srgbClr val="CDCDCD">
                    <a:alpha val="0"/>
                  </a:srgbClr>
                </a:solidFill>
              </a:ln>
              <a:solidFill>
                <a:srgbClr val="D0AE2B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80C152E0-FB5B-40E6-9DEA-AFF17C37B051}"/>
              </a:ext>
            </a:extLst>
          </p:cNvPr>
          <p:cNvSpPr txBox="1"/>
          <p:nvPr/>
        </p:nvSpPr>
        <p:spPr>
          <a:xfrm>
            <a:off x="543774" y="4148592"/>
            <a:ext cx="452432" cy="276999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algn="ctr"/>
            <a:r>
              <a:rPr lang="en-US" altLang="ko-KR" sz="1600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05</a:t>
            </a:r>
            <a:endParaRPr lang="ko-KR" altLang="en-US" sz="1600" spc="-38" dirty="0">
              <a:ln>
                <a:solidFill>
                  <a:srgbClr val="CDCDCD">
                    <a:alpha val="0"/>
                  </a:srgbClr>
                </a:solidFill>
              </a:ln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2DF2BA20-2B2E-4741-B17E-0F88A687F35C}"/>
              </a:ext>
            </a:extLst>
          </p:cNvPr>
          <p:cNvSpPr txBox="1"/>
          <p:nvPr/>
        </p:nvSpPr>
        <p:spPr>
          <a:xfrm>
            <a:off x="838347" y="4717711"/>
            <a:ext cx="10474920" cy="276999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ko-KR" altLang="en-US" sz="1600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2F32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사용자가 정당한 이유 없이 해고하여도 근로기준법으로 </a:t>
            </a:r>
            <a:r>
              <a:rPr lang="ko-KR" altLang="en-US" sz="1600" spc="-38" dirty="0" err="1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2F32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제한받지</a:t>
            </a:r>
            <a:r>
              <a:rPr lang="ko-KR" altLang="en-US" sz="1600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2F32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 않고</a:t>
            </a:r>
            <a:r>
              <a:rPr lang="en-US" altLang="ko-KR" sz="1600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2F32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, </a:t>
            </a:r>
            <a:r>
              <a:rPr lang="ko-KR" altLang="en-US" sz="1600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2F32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노동위원회에 구제신청을 할 수 없음 </a:t>
            </a:r>
            <a:r>
              <a:rPr lang="en-US" altLang="ko-KR" sz="1600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2F32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</a:t>
            </a:r>
            <a:r>
              <a:rPr lang="ko-KR" altLang="en-US" sz="1600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2F32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민사소송은 가능</a:t>
            </a:r>
            <a:r>
              <a:rPr lang="en-US" altLang="ko-KR" sz="1600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2F32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  <a:endParaRPr lang="ko-KR" altLang="en-US" sz="1600" spc="-38" dirty="0">
              <a:ln>
                <a:solidFill>
                  <a:srgbClr val="CDCDCD">
                    <a:alpha val="0"/>
                  </a:srgbClr>
                </a:solidFill>
              </a:ln>
              <a:solidFill>
                <a:srgbClr val="2F3233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134" name="사각형: 둥근 모서리 133">
            <a:extLst>
              <a:ext uri="{FF2B5EF4-FFF2-40B4-BE49-F238E27FC236}">
                <a16:creationId xmlns:a16="http://schemas.microsoft.com/office/drawing/2014/main" id="{72DEE81B-FBA9-411E-A98C-A3276F5BE1B0}"/>
              </a:ext>
            </a:extLst>
          </p:cNvPr>
          <p:cNvSpPr/>
          <p:nvPr/>
        </p:nvSpPr>
        <p:spPr>
          <a:xfrm flipH="1">
            <a:off x="438991" y="5953717"/>
            <a:ext cx="11081866" cy="481013"/>
          </a:xfrm>
          <a:prstGeom prst="roundRect">
            <a:avLst>
              <a:gd name="adj" fmla="val 10231"/>
            </a:avLst>
          </a:prstGeom>
          <a:solidFill>
            <a:schemeClr val="bg1">
              <a:lumMod val="95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35" name="사각형: 둥근 모서리 134">
            <a:extLst>
              <a:ext uri="{FF2B5EF4-FFF2-40B4-BE49-F238E27FC236}">
                <a16:creationId xmlns:a16="http://schemas.microsoft.com/office/drawing/2014/main" id="{646FDD76-58CB-4728-9750-7DA38A5DF0BD}"/>
              </a:ext>
            </a:extLst>
          </p:cNvPr>
          <p:cNvSpPr/>
          <p:nvPr/>
        </p:nvSpPr>
        <p:spPr>
          <a:xfrm rot="2700000">
            <a:off x="684906" y="5448894"/>
            <a:ext cx="352424" cy="352423"/>
          </a:xfrm>
          <a:prstGeom prst="roundRect">
            <a:avLst/>
          </a:prstGeom>
          <a:solidFill>
            <a:srgbClr val="F2F0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136" name="사각형: 둥근 모서리 135">
            <a:extLst>
              <a:ext uri="{FF2B5EF4-FFF2-40B4-BE49-F238E27FC236}">
                <a16:creationId xmlns:a16="http://schemas.microsoft.com/office/drawing/2014/main" id="{533F5740-CDF5-4739-9B12-5B492C2F0E23}"/>
              </a:ext>
            </a:extLst>
          </p:cNvPr>
          <p:cNvSpPr/>
          <p:nvPr/>
        </p:nvSpPr>
        <p:spPr>
          <a:xfrm rot="2700000">
            <a:off x="593777" y="5448893"/>
            <a:ext cx="352424" cy="352423"/>
          </a:xfrm>
          <a:prstGeom prst="roundRect">
            <a:avLst/>
          </a:prstGeom>
          <a:solidFill>
            <a:srgbClr val="D0AE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cxnSp>
        <p:nvCxnSpPr>
          <p:cNvPr id="137" name="직선 연결선 136">
            <a:extLst>
              <a:ext uri="{FF2B5EF4-FFF2-40B4-BE49-F238E27FC236}">
                <a16:creationId xmlns:a16="http://schemas.microsoft.com/office/drawing/2014/main" id="{E5729D13-BF0B-431C-96F3-C4FD823397BE}"/>
              </a:ext>
            </a:extLst>
          </p:cNvPr>
          <p:cNvCxnSpPr>
            <a:cxnSpLocks/>
          </p:cNvCxnSpPr>
          <p:nvPr/>
        </p:nvCxnSpPr>
        <p:spPr>
          <a:xfrm>
            <a:off x="769989" y="5829892"/>
            <a:ext cx="0" cy="366715"/>
          </a:xfrm>
          <a:prstGeom prst="line">
            <a:avLst/>
          </a:prstGeom>
          <a:ln>
            <a:solidFill>
              <a:srgbClr val="D0AE2B"/>
            </a:solidFill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8" name="TextBox 137">
            <a:extLst>
              <a:ext uri="{FF2B5EF4-FFF2-40B4-BE49-F238E27FC236}">
                <a16:creationId xmlns:a16="http://schemas.microsoft.com/office/drawing/2014/main" id="{ECBB2F44-AADC-4C5F-B160-AA459CCA8B8E}"/>
              </a:ext>
            </a:extLst>
          </p:cNvPr>
          <p:cNvSpPr txBox="1"/>
          <p:nvPr/>
        </p:nvSpPr>
        <p:spPr>
          <a:xfrm>
            <a:off x="1067740" y="5522801"/>
            <a:ext cx="4398340" cy="223256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ko-KR" altLang="en-US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D0AE2B"/>
                </a:solidFill>
                <a:latin typeface="경기천년제목V Bold" panose="02020803020101020101" pitchFamily="18" charset="-127"/>
                <a:ea typeface="경기천년제목V Bold" panose="02020803020101020101" pitchFamily="18" charset="-127"/>
              </a:rPr>
              <a:t>해고 서면통지 </a:t>
            </a:r>
            <a:r>
              <a:rPr lang="en-US" altLang="ko-KR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D0AE2B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(</a:t>
            </a:r>
            <a:r>
              <a:rPr lang="ko-KR" altLang="en-US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D0AE2B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근로기준법 제</a:t>
            </a:r>
            <a:r>
              <a:rPr lang="en-US" altLang="ko-KR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D0AE2B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27</a:t>
            </a:r>
            <a:r>
              <a:rPr lang="ko-KR" altLang="en-US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D0AE2B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조</a:t>
            </a:r>
            <a:r>
              <a:rPr lang="en-US" altLang="ko-KR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D0AE2B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)</a:t>
            </a:r>
            <a:endParaRPr lang="ko-KR" altLang="en-US" spc="-38" dirty="0">
              <a:ln>
                <a:solidFill>
                  <a:srgbClr val="CDCDCD">
                    <a:alpha val="0"/>
                  </a:srgbClr>
                </a:solidFill>
              </a:ln>
              <a:solidFill>
                <a:srgbClr val="D0AE2B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139" name="TextBox 138">
            <a:extLst>
              <a:ext uri="{FF2B5EF4-FFF2-40B4-BE49-F238E27FC236}">
                <a16:creationId xmlns:a16="http://schemas.microsoft.com/office/drawing/2014/main" id="{4DCC653F-7C17-4DA0-8423-26B1EEA493BD}"/>
              </a:ext>
            </a:extLst>
          </p:cNvPr>
          <p:cNvSpPr txBox="1"/>
          <p:nvPr/>
        </p:nvSpPr>
        <p:spPr>
          <a:xfrm>
            <a:off x="543774" y="5486605"/>
            <a:ext cx="452432" cy="276999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pPr algn="ctr"/>
            <a:r>
              <a:rPr lang="en-US" altLang="ko-KR" sz="1600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06</a:t>
            </a:r>
            <a:endParaRPr lang="ko-KR" altLang="en-US" sz="1600" spc="-38" dirty="0">
              <a:ln>
                <a:solidFill>
                  <a:srgbClr val="CDCDCD">
                    <a:alpha val="0"/>
                  </a:srgbClr>
                </a:solidFill>
              </a:ln>
              <a:solidFill>
                <a:schemeClr val="bg1"/>
              </a:solidFill>
              <a:latin typeface="경기천년제목 Medium" panose="02020603020101020101" pitchFamily="18" charset="-127"/>
              <a:ea typeface="경기천년제목 Medium" panose="02020603020101020101" pitchFamily="18" charset="-127"/>
            </a:endParaRPr>
          </a:p>
        </p:txBody>
      </p:sp>
      <p:sp>
        <p:nvSpPr>
          <p:cNvPr id="140" name="TextBox 139">
            <a:extLst>
              <a:ext uri="{FF2B5EF4-FFF2-40B4-BE49-F238E27FC236}">
                <a16:creationId xmlns:a16="http://schemas.microsoft.com/office/drawing/2014/main" id="{DB10D782-3362-456B-91EA-C313D3436873}"/>
              </a:ext>
            </a:extLst>
          </p:cNvPr>
          <p:cNvSpPr txBox="1"/>
          <p:nvPr/>
        </p:nvSpPr>
        <p:spPr>
          <a:xfrm>
            <a:off x="838347" y="6055724"/>
            <a:ext cx="10474920" cy="276999"/>
          </a:xfrm>
          <a:prstGeom prst="rect">
            <a:avLst/>
          </a:prstGeom>
          <a:noFill/>
        </p:spPr>
        <p:txBody>
          <a:bodyPr wrap="square" rtlCol="0" anchor="ctr">
            <a:noAutofit/>
          </a:bodyPr>
          <a:lstStyle/>
          <a:p>
            <a:r>
              <a:rPr lang="ko-KR" altLang="en-US" sz="1600" spc="-38" dirty="0">
                <a:ln>
                  <a:solidFill>
                    <a:srgbClr val="CDCDCD">
                      <a:alpha val="0"/>
                    </a:srgbClr>
                  </a:solidFill>
                </a:ln>
                <a:solidFill>
                  <a:srgbClr val="2F3233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사용자가 해고를 서면으로 통지하지 않더라도 부당해고에 해당되지 않음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01052E8E-6B46-47A5-ADE7-D59C846A08C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90" t="65499" r="27829"/>
          <a:stretch/>
        </p:blipFill>
        <p:spPr>
          <a:xfrm>
            <a:off x="10348437" y="293612"/>
            <a:ext cx="1128254" cy="416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38038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>
            <a:extLst>
              <a:ext uri="{FF2B5EF4-FFF2-40B4-BE49-F238E27FC236}">
                <a16:creationId xmlns:a16="http://schemas.microsoft.com/office/drawing/2014/main" id="{517E950D-8365-4BAA-8794-3E0B701702A2}"/>
              </a:ext>
            </a:extLst>
          </p:cNvPr>
          <p:cNvSpPr/>
          <p:nvPr/>
        </p:nvSpPr>
        <p:spPr>
          <a:xfrm>
            <a:off x="991602" y="282278"/>
            <a:ext cx="770789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경기천년제목 Medium" panose="02020603020101020101" pitchFamily="18" charset="-127"/>
                <a:cs typeface="Arial" panose="020B0604020202020204" pitchFamily="34" charset="0"/>
              </a:rPr>
              <a:t>노동법령 위반시 벌칙</a:t>
            </a:r>
          </a:p>
        </p:txBody>
      </p:sp>
      <p:sp>
        <p:nvSpPr>
          <p:cNvPr id="18" name="사각형: 둥근 모서리 17">
            <a:extLst>
              <a:ext uri="{FF2B5EF4-FFF2-40B4-BE49-F238E27FC236}">
                <a16:creationId xmlns:a16="http://schemas.microsoft.com/office/drawing/2014/main" id="{2BDA74BA-6A56-400D-8E9B-176E8CDB84F2}"/>
              </a:ext>
            </a:extLst>
          </p:cNvPr>
          <p:cNvSpPr/>
          <p:nvPr/>
        </p:nvSpPr>
        <p:spPr>
          <a:xfrm>
            <a:off x="4953000" y="413568"/>
            <a:ext cx="6659833" cy="338553"/>
          </a:xfrm>
          <a:prstGeom prst="roundRect">
            <a:avLst>
              <a:gd name="adj" fmla="val 50000"/>
            </a:avLst>
          </a:prstGeom>
          <a:solidFill>
            <a:srgbClr val="D0AE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8E11D8EF-5199-49F8-9DA1-C156FFA43A4C}"/>
              </a:ext>
            </a:extLst>
          </p:cNvPr>
          <p:cNvSpPr/>
          <p:nvPr/>
        </p:nvSpPr>
        <p:spPr>
          <a:xfrm>
            <a:off x="260974" y="299627"/>
            <a:ext cx="7727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3200" dirty="0">
                <a:solidFill>
                  <a:srgbClr val="D0AE2B"/>
                </a:solidFill>
                <a:latin typeface="Arial Black" panose="020B0A04020102020204" pitchFamily="34" charset="0"/>
                <a:ea typeface="경기천년제목 Medium" panose="02020603020101020101" pitchFamily="18" charset="-127"/>
              </a:rPr>
              <a:t>02</a:t>
            </a:r>
          </a:p>
        </p:txBody>
      </p:sp>
      <p:graphicFrame>
        <p:nvGraphicFramePr>
          <p:cNvPr id="2" name="표 3">
            <a:extLst>
              <a:ext uri="{FF2B5EF4-FFF2-40B4-BE49-F238E27FC236}">
                <a16:creationId xmlns:a16="http://schemas.microsoft.com/office/drawing/2014/main" id="{E7657626-2AD2-4B28-9E62-AF16434207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9379266"/>
              </p:ext>
            </p:extLst>
          </p:nvPr>
        </p:nvGraphicFramePr>
        <p:xfrm>
          <a:off x="304516" y="1210151"/>
          <a:ext cx="5707380" cy="54255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1468">
                  <a:extLst>
                    <a:ext uri="{9D8B030D-6E8A-4147-A177-3AD203B41FA5}">
                      <a16:colId xmlns:a16="http://schemas.microsoft.com/office/drawing/2014/main" val="2409438189"/>
                    </a:ext>
                  </a:extLst>
                </a:gridCol>
                <a:gridCol w="3609232">
                  <a:extLst>
                    <a:ext uri="{9D8B030D-6E8A-4147-A177-3AD203B41FA5}">
                      <a16:colId xmlns:a16="http://schemas.microsoft.com/office/drawing/2014/main" val="4001836379"/>
                    </a:ext>
                  </a:extLst>
                </a:gridCol>
                <a:gridCol w="1376680">
                  <a:extLst>
                    <a:ext uri="{9D8B030D-6E8A-4147-A177-3AD203B41FA5}">
                      <a16:colId xmlns:a16="http://schemas.microsoft.com/office/drawing/2014/main" val="3213717456"/>
                    </a:ext>
                  </a:extLst>
                </a:gridCol>
              </a:tblGrid>
              <a:tr h="1908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kern="1200" dirty="0">
                          <a:ln>
                            <a:solidFill>
                              <a:srgbClr val="D0AE2B">
                                <a:alpha val="0"/>
                              </a:srgbClr>
                            </a:solidFill>
                          </a:ln>
                          <a:solidFill>
                            <a:srgbClr val="D0AE2B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구분</a:t>
                      </a:r>
                    </a:p>
                  </a:txBody>
                  <a:tcPr marT="0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0AE2B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kern="1200" dirty="0">
                          <a:ln>
                            <a:solidFill>
                              <a:srgbClr val="D0AE2B">
                                <a:alpha val="0"/>
                              </a:srgbClr>
                            </a:solidFill>
                          </a:ln>
                          <a:solidFill>
                            <a:srgbClr val="D0AE2B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규정</a:t>
                      </a: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0AE2B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kern="1200" dirty="0">
                          <a:ln>
                            <a:solidFill>
                              <a:srgbClr val="D0AE2B">
                                <a:alpha val="0"/>
                              </a:srgbClr>
                            </a:solidFill>
                          </a:ln>
                          <a:solidFill>
                            <a:srgbClr val="D0AE2B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위반시 벌칙</a:t>
                      </a: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0AE2B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151916"/>
                  </a:ext>
                </a:extLst>
              </a:tr>
              <a:tr h="436233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kern="1200" dirty="0">
                          <a:ln>
                            <a:solidFill>
                              <a:srgbClr val="D0AE2B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청소년</a:t>
                      </a:r>
                      <a:endParaRPr lang="en-US" altLang="ko-KR" sz="1100" b="0" kern="1200" dirty="0">
                        <a:ln>
                          <a:solidFill>
                            <a:srgbClr val="D0AE2B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100" b="0" kern="1200" dirty="0">
                          <a:ln>
                            <a:solidFill>
                              <a:srgbClr val="D0AE2B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특별 보호</a:t>
                      </a: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kern="120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취직인허증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 없이 </a:t>
                      </a:r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15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세 </a:t>
                      </a:r>
                      <a:r>
                        <a:rPr lang="ko-KR" altLang="en-US" sz="1100" b="0" kern="120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미만자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 고용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근로기준법 제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64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조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)</a:t>
                      </a:r>
                      <a:endParaRPr lang="ko-KR" altLang="en-US" sz="10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alpha val="60000"/>
                          </a:schemeClr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2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년 이하 징역 또는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2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천만원 이하 벌금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7668097"/>
                  </a:ext>
                </a:extLst>
              </a:tr>
              <a:tr h="43623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kern="1200" dirty="0">
                        <a:ln>
                          <a:solidFill>
                            <a:srgbClr val="D0AE2B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친권자 동의서 및 나이증명서류 미비치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근로기준법 제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66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조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)</a:t>
                      </a:r>
                      <a:endParaRPr lang="ko-KR" altLang="en-US" sz="10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alpha val="60000"/>
                          </a:schemeClr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500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만원 이하 과태료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829202"/>
                  </a:ext>
                </a:extLst>
              </a:tr>
              <a:tr h="43623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kern="1200" dirty="0">
                        <a:ln>
                          <a:solidFill>
                            <a:srgbClr val="D0AE2B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고용금지직종에 </a:t>
                      </a:r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18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세 </a:t>
                      </a:r>
                      <a:r>
                        <a:rPr lang="ko-KR" altLang="en-US" sz="1100" b="0" kern="120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미만자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 고용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근로기준법 제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65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조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)</a:t>
                      </a:r>
                      <a:endParaRPr lang="ko-KR" altLang="en-US" sz="10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alpha val="60000"/>
                          </a:schemeClr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3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년 이하 징역 또는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3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천만원 이하 벌금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4005989"/>
                  </a:ext>
                </a:extLst>
              </a:tr>
              <a:tr h="436233">
                <a:tc rowSpan="7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kern="1200" dirty="0">
                          <a:ln>
                            <a:solidFill>
                              <a:srgbClr val="D0AE2B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인권 존중</a:t>
                      </a: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근로자를 강제근로 시킬 경우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근로기준법 제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7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조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)</a:t>
                      </a:r>
                      <a:endParaRPr lang="ko-KR" altLang="en-US" sz="10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alpha val="60000"/>
                          </a:schemeClr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5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년 이하 징역 또는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5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천만원 이하 벌금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9352115"/>
                  </a:ext>
                </a:extLst>
              </a:tr>
              <a:tr h="43623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kern="1200" dirty="0">
                        <a:ln>
                          <a:solidFill>
                            <a:srgbClr val="D0AE2B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근로자 폭행</a:t>
                      </a:r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지속적 언어폭력</a:t>
                      </a:r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)</a:t>
                      </a:r>
                    </a:p>
                    <a:p>
                      <a:pPr algn="l" latinLnBrk="1"/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근로기준법 제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8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조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)</a:t>
                      </a:r>
                      <a:endParaRPr lang="ko-KR" altLang="en-US" sz="10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alpha val="60000"/>
                          </a:schemeClr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5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년 이하 징역 또는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5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천만원 이하 벌금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8872094"/>
                  </a:ext>
                </a:extLst>
              </a:tr>
              <a:tr h="43623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kern="1200" dirty="0">
                        <a:ln>
                          <a:solidFill>
                            <a:srgbClr val="D0AE2B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사업주가 직장내 성희롱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남녀고용평등과 일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·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가정 양립지원에 관한 법률 제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12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조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)</a:t>
                      </a:r>
                      <a:endParaRPr lang="ko-KR" altLang="en-US" sz="10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alpha val="60000"/>
                          </a:schemeClr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1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천만원 이하 과태료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3159615"/>
                  </a:ext>
                </a:extLst>
              </a:tr>
              <a:tr h="43623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kern="1200" dirty="0">
                        <a:ln>
                          <a:solidFill>
                            <a:srgbClr val="D0AE2B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성희롱 예방교육 </a:t>
                      </a:r>
                      <a:r>
                        <a:rPr lang="ko-KR" altLang="en-US" sz="1100" b="0" kern="120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미실시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남녀고용평등과 일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·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가정 양립지원에 관한 법률 제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13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조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)</a:t>
                      </a:r>
                      <a:endParaRPr lang="ko-KR" altLang="en-US" sz="10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alpha val="60000"/>
                          </a:schemeClr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500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만원 이하 과태료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1051516"/>
                  </a:ext>
                </a:extLst>
              </a:tr>
              <a:tr h="43623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kern="1200" dirty="0">
                        <a:ln>
                          <a:solidFill>
                            <a:srgbClr val="D0AE2B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성희롱 발생시 행위자 징계 등 </a:t>
                      </a:r>
                      <a:r>
                        <a:rPr lang="ko-KR" altLang="en-US" sz="1100" b="0" kern="120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미조치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남녀고용평등과 일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·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가정 양립지원에 관한 법률 제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14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조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)</a:t>
                      </a:r>
                      <a:endParaRPr lang="ko-KR" altLang="en-US" sz="10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alpha val="60000"/>
                          </a:schemeClr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500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만원 이하 과태료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6653758"/>
                  </a:ext>
                </a:extLst>
              </a:tr>
              <a:tr h="43623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kern="1200" dirty="0">
                        <a:ln>
                          <a:solidFill>
                            <a:srgbClr val="D0AE2B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성희롱 피해자에 불리한 조치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남녀고용평등과 일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·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가정 양립지원에 관한 법률 제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14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조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)</a:t>
                      </a:r>
                      <a:endParaRPr lang="ko-KR" altLang="en-US" sz="10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alpha val="60000"/>
                          </a:schemeClr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3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년 이하 징역 또는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3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천만원 이하 벌금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4567295"/>
                  </a:ext>
                </a:extLst>
              </a:tr>
              <a:tr h="43623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kern="1200" dirty="0">
                        <a:ln>
                          <a:solidFill>
                            <a:srgbClr val="D0AE2B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고객 등에 의한 성희롱 피해자 불이익 조치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남녀고용평등과 일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·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가정 양립지원에 관한 법률 제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14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조의 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2)</a:t>
                      </a:r>
                      <a:endParaRPr lang="ko-KR" altLang="en-US" sz="10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alpha val="60000"/>
                          </a:schemeClr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500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만원 이하 과태료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7230838"/>
                  </a:ext>
                </a:extLst>
              </a:tr>
              <a:tr h="436233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kern="1200" dirty="0">
                          <a:ln>
                            <a:solidFill>
                              <a:srgbClr val="D0AE2B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근로</a:t>
                      </a:r>
                      <a:endParaRPr lang="en-US" altLang="ko-KR" sz="1100" b="0" kern="1200" dirty="0">
                        <a:ln>
                          <a:solidFill>
                            <a:srgbClr val="D0AE2B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100" b="0" kern="1200" dirty="0">
                          <a:ln>
                            <a:solidFill>
                              <a:srgbClr val="D0AE2B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계약서</a:t>
                      </a: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근로계약서 서면으로 </a:t>
                      </a:r>
                      <a:r>
                        <a:rPr lang="ko-KR" altLang="en-US" sz="1100" b="0" kern="120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미교부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근로기준법 제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17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조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)</a:t>
                      </a:r>
                      <a:endParaRPr lang="ko-KR" altLang="en-US" sz="10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alpha val="60000"/>
                          </a:schemeClr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500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만원 이하 벌금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0195665"/>
                  </a:ext>
                </a:extLst>
              </a:tr>
              <a:tr h="43623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kern="1200" dirty="0">
                        <a:ln>
                          <a:solidFill>
                            <a:srgbClr val="D0AE2B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위약금 또는 손해배상액 예정 계약 체결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근로기준법 제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20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조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)</a:t>
                      </a:r>
                      <a:endParaRPr lang="ko-KR" altLang="en-US" sz="10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alpha val="60000"/>
                          </a:schemeClr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500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만원 이하 벌금</a:t>
                      </a:r>
                    </a:p>
                  </a:txBody>
                  <a:tcPr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5021988"/>
                  </a:ext>
                </a:extLst>
              </a:tr>
            </a:tbl>
          </a:graphicData>
        </a:graphic>
      </p:graphicFrame>
      <p:graphicFrame>
        <p:nvGraphicFramePr>
          <p:cNvPr id="62" name="표 3">
            <a:extLst>
              <a:ext uri="{FF2B5EF4-FFF2-40B4-BE49-F238E27FC236}">
                <a16:creationId xmlns:a16="http://schemas.microsoft.com/office/drawing/2014/main" id="{9EA52807-E7DD-4C60-A57B-D5CA508FE3B5}"/>
              </a:ext>
            </a:extLst>
          </p:cNvPr>
          <p:cNvGraphicFramePr>
            <a:graphicFrameLocks noGrp="1"/>
          </p:cNvGraphicFramePr>
          <p:nvPr/>
        </p:nvGraphicFramePr>
        <p:xfrm>
          <a:off x="6174912" y="1210151"/>
          <a:ext cx="5707380" cy="542533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1468">
                  <a:extLst>
                    <a:ext uri="{9D8B030D-6E8A-4147-A177-3AD203B41FA5}">
                      <a16:colId xmlns:a16="http://schemas.microsoft.com/office/drawing/2014/main" val="2409438189"/>
                    </a:ext>
                  </a:extLst>
                </a:gridCol>
                <a:gridCol w="3609232">
                  <a:extLst>
                    <a:ext uri="{9D8B030D-6E8A-4147-A177-3AD203B41FA5}">
                      <a16:colId xmlns:a16="http://schemas.microsoft.com/office/drawing/2014/main" val="4001836379"/>
                    </a:ext>
                  </a:extLst>
                </a:gridCol>
                <a:gridCol w="1376680">
                  <a:extLst>
                    <a:ext uri="{9D8B030D-6E8A-4147-A177-3AD203B41FA5}">
                      <a16:colId xmlns:a16="http://schemas.microsoft.com/office/drawing/2014/main" val="3213717456"/>
                    </a:ext>
                  </a:extLst>
                </a:gridCol>
              </a:tblGrid>
              <a:tr h="19049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kern="1200" dirty="0">
                          <a:ln>
                            <a:solidFill>
                              <a:srgbClr val="D0AE2B">
                                <a:alpha val="0"/>
                              </a:srgbClr>
                            </a:solidFill>
                          </a:ln>
                          <a:solidFill>
                            <a:srgbClr val="D0AE2B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구분</a:t>
                      </a:r>
                    </a:p>
                  </a:txBody>
                  <a:tcPr marT="0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0AE2B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kern="1200" dirty="0">
                          <a:ln>
                            <a:solidFill>
                              <a:srgbClr val="D0AE2B">
                                <a:alpha val="0"/>
                              </a:srgbClr>
                            </a:solidFill>
                          </a:ln>
                          <a:solidFill>
                            <a:srgbClr val="D0AE2B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규정</a:t>
                      </a: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0AE2B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kern="1200" dirty="0">
                          <a:ln>
                            <a:solidFill>
                              <a:srgbClr val="D0AE2B">
                                <a:alpha val="0"/>
                              </a:srgbClr>
                            </a:solidFill>
                          </a:ln>
                          <a:solidFill>
                            <a:srgbClr val="D0AE2B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위반시 벌칙</a:t>
                      </a: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0AE2B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151916"/>
                  </a:ext>
                </a:extLst>
              </a:tr>
              <a:tr h="325578">
                <a:tc rowSpan="6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kern="1200" dirty="0">
                          <a:ln>
                            <a:solidFill>
                              <a:srgbClr val="D0AE2B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근로시간 휴일</a:t>
                      </a:r>
                      <a:r>
                        <a:rPr lang="en-US" altLang="ko-KR" sz="1100" b="0" kern="1200" dirty="0">
                          <a:ln>
                            <a:solidFill>
                              <a:srgbClr val="D0AE2B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·</a:t>
                      </a:r>
                      <a:r>
                        <a:rPr lang="ko-KR" altLang="en-US" sz="1100" b="0" kern="1200" dirty="0">
                          <a:ln>
                            <a:solidFill>
                              <a:srgbClr val="D0AE2B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휴가</a:t>
                      </a: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근로 가능시간 위반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근로기준법 제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69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조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)</a:t>
                      </a:r>
                      <a:endParaRPr lang="ko-KR" altLang="en-US" sz="10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alpha val="60000"/>
                          </a:schemeClr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2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년 이하 징역 또는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2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천만원 이하 벌금</a:t>
                      </a: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7668097"/>
                  </a:ext>
                </a:extLst>
              </a:tr>
              <a:tr h="32557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kern="1200" dirty="0">
                        <a:ln>
                          <a:solidFill>
                            <a:srgbClr val="D0AE2B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휴게시간 미지급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근로기준법 제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54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조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)</a:t>
                      </a:r>
                      <a:endParaRPr lang="ko-KR" altLang="en-US" sz="10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alpha val="60000"/>
                          </a:schemeClr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2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년 이하 징역 또는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2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천만원 이하 벌금</a:t>
                      </a: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829202"/>
                  </a:ext>
                </a:extLst>
              </a:tr>
              <a:tr h="32557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kern="1200" dirty="0">
                        <a:ln>
                          <a:solidFill>
                            <a:srgbClr val="D0AE2B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유급휴일 미지급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근로기준법 제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55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조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)</a:t>
                      </a:r>
                      <a:endParaRPr lang="ko-KR" altLang="en-US" sz="10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alpha val="60000"/>
                          </a:schemeClr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2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년 이하 징역 또는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2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천만원 이하 벌금</a:t>
                      </a: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54005989"/>
                  </a:ext>
                </a:extLst>
              </a:tr>
              <a:tr h="43648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kern="1200" dirty="0">
                        <a:ln>
                          <a:solidFill>
                            <a:srgbClr val="D0AE2B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연차유급휴가 미지급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근로기준법 제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60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조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)</a:t>
                      </a:r>
                      <a:endParaRPr lang="ko-KR" altLang="en-US" sz="10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alpha val="60000"/>
                          </a:schemeClr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2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년 이하 징역 또는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2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천만원 이하 벌금</a:t>
                      </a: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9352115"/>
                  </a:ext>
                </a:extLst>
              </a:tr>
              <a:tr h="432631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kern="1200" dirty="0">
                        <a:ln>
                          <a:solidFill>
                            <a:srgbClr val="D0AE2B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18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세 </a:t>
                      </a:r>
                      <a:r>
                        <a:rPr lang="ko-KR" altLang="en-US" sz="1100" b="0" kern="120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미만자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 본인 동의와 고용노동부장관 인가없이 야간근로 및 휴일근로 </a:t>
                      </a:r>
                      <a:r>
                        <a:rPr lang="ko-KR" altLang="en-US" sz="1100" b="0" kern="120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시킬경우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 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근로기준법 제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70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조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)</a:t>
                      </a:r>
                      <a:endParaRPr lang="ko-KR" altLang="en-US" sz="10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alpha val="60000"/>
                          </a:schemeClr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2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년 이하 징역 또는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2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천만원 이하 벌금</a:t>
                      </a: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8872094"/>
                  </a:ext>
                </a:extLst>
              </a:tr>
              <a:tr h="32417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kern="1200" dirty="0">
                        <a:ln>
                          <a:solidFill>
                            <a:srgbClr val="D0AE2B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생리휴가 미지급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근로기준법 제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73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조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)</a:t>
                      </a:r>
                      <a:endParaRPr lang="ko-KR" altLang="en-US" sz="10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alpha val="60000"/>
                          </a:schemeClr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500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만원 이하 벌금</a:t>
                      </a: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3159615"/>
                  </a:ext>
                </a:extLst>
              </a:tr>
              <a:tr h="499387">
                <a:tc rowSpan="6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>
                          <a:ln>
                            <a:solidFill>
                              <a:srgbClr val="D0AE2B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임금</a:t>
                      </a: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임금지급 원칙 </a:t>
                      </a:r>
                      <a:r>
                        <a:rPr lang="ko-KR" altLang="en-US" sz="1100" b="0" kern="120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미준수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근로기준법 제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43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조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)</a:t>
                      </a:r>
                      <a:endParaRPr lang="ko-KR" altLang="en-US" sz="10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alpha val="60000"/>
                          </a:schemeClr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3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년 이하 징역 또는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3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천만원 이하 벌금</a:t>
                      </a: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71051516"/>
                  </a:ext>
                </a:extLst>
              </a:tr>
              <a:tr h="434557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kern="1200" dirty="0">
                        <a:ln>
                          <a:solidFill>
                            <a:srgbClr val="D0AE2B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최저임금 미지급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최저임금법 제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6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조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)</a:t>
                      </a:r>
                      <a:endParaRPr lang="ko-KR" altLang="en-US" sz="10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alpha val="60000"/>
                          </a:schemeClr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3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년 이하 징역 또는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2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천만원 이하 벌금</a:t>
                      </a: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6653758"/>
                  </a:ext>
                </a:extLst>
              </a:tr>
              <a:tr h="32417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kern="1200" dirty="0">
                        <a:ln>
                          <a:solidFill>
                            <a:srgbClr val="D0AE2B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최저임금을 알려주지 않은 경우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최저임금법 제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11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조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)</a:t>
                      </a:r>
                      <a:endParaRPr lang="ko-KR" altLang="en-US" sz="10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alpha val="60000"/>
                          </a:schemeClr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100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만원 이하 과태료</a:t>
                      </a: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4567295"/>
                  </a:ext>
                </a:extLst>
              </a:tr>
              <a:tr h="43648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kern="1200" dirty="0">
                        <a:ln>
                          <a:solidFill>
                            <a:srgbClr val="D0AE2B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연장 및 야간</a:t>
                      </a:r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·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휴일근로수당 가산임금 미지급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근로기준법 제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56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조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)</a:t>
                      </a:r>
                      <a:endParaRPr lang="ko-KR" altLang="en-US" sz="10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alpha val="60000"/>
                          </a:schemeClr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3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년 이하 징역 또는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3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천만원 이하 벌금</a:t>
                      </a: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7230838"/>
                  </a:ext>
                </a:extLst>
              </a:tr>
              <a:tr h="32557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kern="1200" dirty="0">
                        <a:ln>
                          <a:solidFill>
                            <a:srgbClr val="D0AE2B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휴업수당 미지급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근로기준법 제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46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조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)</a:t>
                      </a:r>
                      <a:endParaRPr lang="ko-KR" altLang="en-US" sz="10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alpha val="60000"/>
                          </a:schemeClr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3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년 이하 징역 또는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3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천만원 이하 벌금</a:t>
                      </a: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5477124"/>
                  </a:ext>
                </a:extLst>
              </a:tr>
              <a:tr h="32557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kern="1200" dirty="0">
                        <a:ln>
                          <a:solidFill>
                            <a:srgbClr val="D0AE2B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퇴직금 지급기한 위반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 err="1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근로자퇴직급여보장법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 제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9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조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)</a:t>
                      </a:r>
                      <a:endParaRPr lang="ko-KR" altLang="en-US" sz="10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alpha val="60000"/>
                          </a:schemeClr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3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년 이하 징역 또는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2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천만원 이하 벌금</a:t>
                      </a: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9583886"/>
                  </a:ext>
                </a:extLst>
              </a:tr>
              <a:tr h="325578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kern="1200" dirty="0">
                          <a:ln>
                            <a:solidFill>
                              <a:srgbClr val="D0AE2B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징계</a:t>
                      </a:r>
                      <a:r>
                        <a:rPr lang="en-US" altLang="ko-KR" sz="1100" b="0" kern="1200" dirty="0">
                          <a:ln>
                            <a:solidFill>
                              <a:srgbClr val="D0AE2B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·</a:t>
                      </a:r>
                    </a:p>
                    <a:p>
                      <a:pPr algn="ctr" latinLnBrk="1"/>
                      <a:r>
                        <a:rPr lang="ko-KR" altLang="en-US" sz="1100" b="0" kern="1200" dirty="0">
                          <a:ln>
                            <a:solidFill>
                              <a:srgbClr val="D0AE2B">
                                <a:alpha val="0"/>
                              </a:srgb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Medium" panose="02020603020101020101" pitchFamily="18" charset="-127"/>
                          <a:ea typeface="경기천년제목 Medium" panose="02020603020101020101" pitchFamily="18" charset="-127"/>
                          <a:cs typeface="+mn-cs"/>
                        </a:rPr>
                        <a:t>해고</a:t>
                      </a: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해고 절대 금지기간 중 해고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근로기준법 제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23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조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)</a:t>
                      </a:r>
                      <a:endParaRPr lang="ko-KR" altLang="en-US" sz="10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alpha val="60000"/>
                          </a:schemeClr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5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년 이하 징역 또는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5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천만원 이하 벌금</a:t>
                      </a: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0195665"/>
                  </a:ext>
                </a:extLst>
              </a:tr>
              <a:tr h="32557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0" kern="1200" dirty="0">
                        <a:ln>
                          <a:solidFill>
                            <a:srgbClr val="D0AE2B">
                              <a:alpha val="0"/>
                            </a:srgbClr>
                          </a:solidFill>
                        </a:ln>
                        <a:solidFill>
                          <a:schemeClr val="tx1"/>
                        </a:solidFill>
                        <a:latin typeface="경기천년제목 Medium" panose="02020603020101020101" pitchFamily="18" charset="-127"/>
                        <a:ea typeface="경기천년제목 Medium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해고예고 위반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근로기준법 제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26</a:t>
                      </a:r>
                      <a:r>
                        <a:rPr lang="ko-KR" altLang="en-US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조</a:t>
                      </a:r>
                      <a:r>
                        <a:rPr lang="en-US" altLang="ko-KR" sz="10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alpha val="60000"/>
                            </a:schemeClr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)</a:t>
                      </a:r>
                      <a:endParaRPr lang="ko-KR" altLang="en-US" sz="10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alpha val="60000"/>
                          </a:schemeClr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2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년 이하 징역 또는</a:t>
                      </a:r>
                      <a:endParaRPr lang="en-US" altLang="ko-KR" sz="1100" b="0" kern="1200" dirty="0">
                        <a:ln>
                          <a:solidFill>
                            <a:schemeClr val="accent1">
                              <a:alpha val="0"/>
                            </a:schemeClr>
                          </a:solidFill>
                        </a:ln>
                        <a:solidFill>
                          <a:schemeClr val="tx1"/>
                        </a:solidFill>
                        <a:latin typeface="경기천년제목 Light" panose="02020403020101020101" pitchFamily="18" charset="-127"/>
                        <a:ea typeface="경기천년제목 Light" panose="02020403020101020101" pitchFamily="18" charset="-127"/>
                        <a:cs typeface="+mn-cs"/>
                      </a:endParaRPr>
                    </a:p>
                    <a:p>
                      <a:pPr algn="l" latinLnBrk="1"/>
                      <a:r>
                        <a:rPr lang="en-US" altLang="ko-KR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2</a:t>
                      </a:r>
                      <a:r>
                        <a:rPr lang="ko-KR" altLang="en-US" sz="1100" b="0" kern="1200" dirty="0">
                          <a:ln>
                            <a:solidFill>
                              <a:schemeClr val="accent1">
                                <a:alpha val="0"/>
                              </a:schemeClr>
                            </a:solidFill>
                          </a:ln>
                          <a:solidFill>
                            <a:schemeClr val="tx1"/>
                          </a:solidFill>
                          <a:latin typeface="경기천년제목 Light" panose="02020403020101020101" pitchFamily="18" charset="-127"/>
                          <a:ea typeface="경기천년제목 Light" panose="02020403020101020101" pitchFamily="18" charset="-127"/>
                          <a:cs typeface="+mn-cs"/>
                        </a:rPr>
                        <a:t>천만원 이하 벌금</a:t>
                      </a:r>
                    </a:p>
                  </a:txBody>
                  <a:tcPr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95021988"/>
                  </a:ext>
                </a:extLst>
              </a:tr>
            </a:tbl>
          </a:graphicData>
        </a:graphic>
      </p:graphicFrame>
      <p:sp>
        <p:nvSpPr>
          <p:cNvPr id="9" name="직사각형 8">
            <a:extLst>
              <a:ext uri="{FF2B5EF4-FFF2-40B4-BE49-F238E27FC236}">
                <a16:creationId xmlns:a16="http://schemas.microsoft.com/office/drawing/2014/main" id="{D3AC47B3-E416-44C5-9199-9B96177F0ED0}"/>
              </a:ext>
            </a:extLst>
          </p:cNvPr>
          <p:cNvSpPr/>
          <p:nvPr/>
        </p:nvSpPr>
        <p:spPr>
          <a:xfrm>
            <a:off x="6608356" y="423270"/>
            <a:ext cx="362915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1400" dirty="0">
                <a:solidFill>
                  <a:schemeClr val="bg1"/>
                </a:solidFill>
                <a:latin typeface="경기천년제목 Medium" panose="02020603020101020101" pitchFamily="18" charset="-127"/>
                <a:ea typeface="경기천년제목 Medium" panose="02020603020101020101" pitchFamily="18" charset="-127"/>
              </a:rPr>
              <a:t>부록</a:t>
            </a:r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76E5C680-42AA-42D6-9B22-3317769FD17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90" t="65499" r="27829"/>
          <a:stretch/>
        </p:blipFill>
        <p:spPr>
          <a:xfrm>
            <a:off x="10348437" y="293612"/>
            <a:ext cx="1128254" cy="4164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33267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>
            <a:extLst>
              <a:ext uri="{FF2B5EF4-FFF2-40B4-BE49-F238E27FC236}">
                <a16:creationId xmlns:a16="http://schemas.microsoft.com/office/drawing/2014/main" id="{FF87A5D4-8FA7-4730-9B4A-7D2E22348CC5}"/>
              </a:ext>
            </a:extLst>
          </p:cNvPr>
          <p:cNvSpPr/>
          <p:nvPr/>
        </p:nvSpPr>
        <p:spPr>
          <a:xfrm>
            <a:off x="0" y="-23465"/>
            <a:ext cx="12192000" cy="6858000"/>
          </a:xfrm>
          <a:prstGeom prst="rect">
            <a:avLst/>
          </a:prstGeom>
          <a:solidFill>
            <a:srgbClr val="FCFA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경기천년바탕 Regular" panose="02020503020101020101" pitchFamily="18" charset="-127"/>
              <a:ea typeface="경기천년바탕 Regular" panose="02020503020101020101" pitchFamily="18" charset="-127"/>
            </a:endParaRPr>
          </a:p>
        </p:txBody>
      </p:sp>
      <p:pic>
        <p:nvPicPr>
          <p:cNvPr id="12" name="그림 11">
            <a:extLst>
              <a:ext uri="{FF2B5EF4-FFF2-40B4-BE49-F238E27FC236}">
                <a16:creationId xmlns:a16="http://schemas.microsoft.com/office/drawing/2014/main" id="{63E45F9F-FEF3-44FD-9453-E1D81111B4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8749" y="837578"/>
            <a:ext cx="1714500" cy="495300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91ED9C35-26E1-49F4-86ED-94C2037875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6797" y="1846620"/>
            <a:ext cx="4758406" cy="3343337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DD008EA-E3AC-430C-952A-7FA08E29068C}"/>
              </a:ext>
            </a:extLst>
          </p:cNvPr>
          <p:cNvSpPr txBox="1"/>
          <p:nvPr/>
        </p:nvSpPr>
        <p:spPr>
          <a:xfrm>
            <a:off x="4604277" y="5604946"/>
            <a:ext cx="29834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전화상담 </a:t>
            </a:r>
            <a:r>
              <a:rPr lang="en-US" altLang="ko-KR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(02)376-0001</a:t>
            </a:r>
          </a:p>
          <a:p>
            <a:pPr algn="ctr"/>
            <a:r>
              <a:rPr lang="ko-KR" altLang="en-US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온라인상담 </a:t>
            </a:r>
            <a:r>
              <a:rPr lang="en-US" altLang="ko-KR" dirty="0">
                <a:latin typeface="경기천년제목 Light" panose="02020403020101020101" pitchFamily="18" charset="-127"/>
                <a:ea typeface="경기천년제목 Light" panose="02020403020101020101" pitchFamily="18" charset="-127"/>
              </a:rPr>
              <a:t>www.labors.or.kr</a:t>
            </a:r>
            <a:endParaRPr lang="ko-KR" altLang="en-US" dirty="0">
              <a:latin typeface="경기천년제목 Light" panose="02020403020101020101" pitchFamily="18" charset="-127"/>
              <a:ea typeface="경기천년제목 Light" panose="020204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8226485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3186</TotalTime>
  <Words>5721</Words>
  <Application>Microsoft Office PowerPoint</Application>
  <PresentationFormat>와이드스크린</PresentationFormat>
  <Paragraphs>966</Paragraphs>
  <Slides>80</Slides>
  <Notes>0</Notes>
  <HiddenSlides>0</HiddenSlides>
  <MMClips>2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80</vt:i4>
      </vt:variant>
    </vt:vector>
  </HeadingPairs>
  <TitlesOfParts>
    <vt:vector size="90" baseType="lpstr">
      <vt:lpstr>경기천년바탕 Bold</vt:lpstr>
      <vt:lpstr>경기천년바탕 Regular</vt:lpstr>
      <vt:lpstr>경기천년제목 Bold</vt:lpstr>
      <vt:lpstr>경기천년제목 Light</vt:lpstr>
      <vt:lpstr>경기천년제목 Medium</vt:lpstr>
      <vt:lpstr>경기천년제목V Bold</vt:lpstr>
      <vt:lpstr>Arial</vt:lpstr>
      <vt:lpstr>Arial Black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혁상 정</dc:creator>
  <cp:lastModifiedBy>유성민</cp:lastModifiedBy>
  <cp:revision>79</cp:revision>
  <dcterms:created xsi:type="dcterms:W3CDTF">2020-06-17T15:12:35Z</dcterms:created>
  <dcterms:modified xsi:type="dcterms:W3CDTF">2020-07-28T05:46:54Z</dcterms:modified>
</cp:coreProperties>
</file>